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9" r:id="rId1"/>
    <p:sldMasterId id="2147483730" r:id="rId2"/>
    <p:sldMasterId id="2147483731" r:id="rId3"/>
  </p:sldMasterIdLst>
  <p:notesMasterIdLst>
    <p:notesMasterId r:id="rId9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47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</p:sldIdLst>
  <p:sldSz cx="9144000" cy="5143500" type="screen16x9"/>
  <p:notesSz cx="6858000" cy="9144000"/>
  <p:embeddedFontLst>
    <p:embeddedFont>
      <p:font typeface="IBM Plex Mono" panose="020B0509050203000203" pitchFamily="49" charset="77"/>
      <p:regular r:id="rId94"/>
      <p:bold r:id="rId95"/>
      <p:italic r:id="rId96"/>
      <p:boldItalic r:id="rId97"/>
    </p:embeddedFont>
    <p:embeddedFont>
      <p:font typeface="IBM Plex Mono Medium" panose="020B0609050203000203" pitchFamily="49" charset="77"/>
      <p:regular r:id="rId98"/>
      <p:bold r:id="rId99"/>
      <p:italic r:id="rId100"/>
      <p:boldItalic r:id="rId101"/>
    </p:embeddedFont>
    <p:embeddedFont>
      <p:font typeface="IBM Plex Mono SemiBold" panose="020B0709050203000203" pitchFamily="49" charset="77"/>
      <p:regular r:id="rId102"/>
      <p:bold r:id="rId103"/>
      <p:italic r:id="rId104"/>
      <p:boldItalic r:id="rId105"/>
    </p:embeddedFont>
    <p:embeddedFont>
      <p:font typeface="Public Sans" pitchFamily="2" charset="77"/>
      <p:regular r:id="rId106"/>
      <p:bold r:id="rId107"/>
      <p:italic r:id="rId108"/>
      <p:boldItalic r:id="rId109"/>
    </p:embeddedFont>
    <p:embeddedFont>
      <p:font typeface="Public Sans ExtraBold" pitchFamily="2" charset="77"/>
      <p:bold r:id="rId110"/>
      <p:italic r:id="rId111"/>
      <p:boldItalic r:id="rId112"/>
    </p:embeddedFont>
    <p:embeddedFont>
      <p:font typeface="Public Sans ExtraLight" pitchFamily="2" charset="77"/>
      <p:regular r:id="rId113"/>
      <p:bold r:id="rId114"/>
      <p:italic r:id="rId115"/>
      <p:boldItalic r:id="rId116"/>
    </p:embeddedFont>
    <p:embeddedFont>
      <p:font typeface="Public Sans Light" pitchFamily="2" charset="77"/>
      <p:regular r:id="rId117"/>
      <p:bold r:id="rId118"/>
      <p:italic r:id="rId119"/>
      <p:boldItalic r:id="rId120"/>
    </p:embeddedFont>
    <p:embeddedFont>
      <p:font typeface="Public Sans Medium" pitchFamily="2" charset="77"/>
      <p:regular r:id="rId121"/>
      <p:bold r:id="rId122"/>
      <p:italic r:id="rId123"/>
      <p:boldItalic r:id="rId124"/>
    </p:embeddedFont>
    <p:embeddedFont>
      <p:font typeface="Public Sans Thin" pitchFamily="2" charset="77"/>
      <p:regular r:id="rId125"/>
      <p:bold r:id="rId126"/>
      <p:italic r:id="rId127"/>
      <p:boldItalic r:id="rId1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500"/>
    <a:srgbClr val="BE9C76"/>
    <a:srgbClr val="B493FF"/>
    <a:srgbClr val="C5A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6"/>
    <p:restoredTop sz="96197"/>
  </p:normalViewPr>
  <p:slideViewPr>
    <p:cSldViewPr snapToGrid="0">
      <p:cViewPr>
        <p:scale>
          <a:sx n="109" d="100"/>
          <a:sy n="109" d="100"/>
        </p:scale>
        <p:origin x="424" y="88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font" Target="fonts/font24.fntdata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84" Type="http://schemas.openxmlformats.org/officeDocument/2006/relationships/slide" Target="slides/slide81.xml"/><Relationship Id="rId89" Type="http://schemas.openxmlformats.org/officeDocument/2006/relationships/slide" Target="slides/slide86.xml"/><Relationship Id="rId112" Type="http://schemas.openxmlformats.org/officeDocument/2006/relationships/font" Target="fonts/font19.fntdata"/><Relationship Id="rId16" Type="http://schemas.openxmlformats.org/officeDocument/2006/relationships/slide" Target="slides/slide13.xml"/><Relationship Id="rId107" Type="http://schemas.openxmlformats.org/officeDocument/2006/relationships/font" Target="fonts/font14.fntdata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102" Type="http://schemas.openxmlformats.org/officeDocument/2006/relationships/font" Target="fonts/font9.fntdata"/><Relationship Id="rId123" Type="http://schemas.openxmlformats.org/officeDocument/2006/relationships/font" Target="fonts/font30.fntdata"/><Relationship Id="rId128" Type="http://schemas.openxmlformats.org/officeDocument/2006/relationships/font" Target="fonts/font35.fntdata"/><Relationship Id="rId5" Type="http://schemas.openxmlformats.org/officeDocument/2006/relationships/slide" Target="slides/slide2.xml"/><Relationship Id="rId90" Type="http://schemas.openxmlformats.org/officeDocument/2006/relationships/slide" Target="slides/slide87.xml"/><Relationship Id="rId95" Type="http://schemas.openxmlformats.org/officeDocument/2006/relationships/font" Target="fonts/font2.fntdata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113" Type="http://schemas.openxmlformats.org/officeDocument/2006/relationships/font" Target="fonts/font20.fntdata"/><Relationship Id="rId118" Type="http://schemas.openxmlformats.org/officeDocument/2006/relationships/font" Target="fonts/font25.fntdata"/><Relationship Id="rId80" Type="http://schemas.openxmlformats.org/officeDocument/2006/relationships/slide" Target="slides/slide77.xml"/><Relationship Id="rId85" Type="http://schemas.openxmlformats.org/officeDocument/2006/relationships/slide" Target="slides/slide8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59" Type="http://schemas.openxmlformats.org/officeDocument/2006/relationships/slide" Target="slides/slide56.xml"/><Relationship Id="rId103" Type="http://schemas.openxmlformats.org/officeDocument/2006/relationships/font" Target="fonts/font10.fntdata"/><Relationship Id="rId108" Type="http://schemas.openxmlformats.org/officeDocument/2006/relationships/font" Target="fonts/font15.fntdata"/><Relationship Id="rId124" Type="http://schemas.openxmlformats.org/officeDocument/2006/relationships/font" Target="fonts/font31.fntdata"/><Relationship Id="rId129" Type="http://schemas.openxmlformats.org/officeDocument/2006/relationships/presProps" Target="presProps.xml"/><Relationship Id="rId54" Type="http://schemas.openxmlformats.org/officeDocument/2006/relationships/slide" Target="slides/slide51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91" Type="http://schemas.openxmlformats.org/officeDocument/2006/relationships/slide" Target="slides/slide88.xml"/><Relationship Id="rId96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49" Type="http://schemas.openxmlformats.org/officeDocument/2006/relationships/slide" Target="slides/slide46.xml"/><Relationship Id="rId114" Type="http://schemas.openxmlformats.org/officeDocument/2006/relationships/font" Target="fonts/font21.fntdata"/><Relationship Id="rId119" Type="http://schemas.openxmlformats.org/officeDocument/2006/relationships/font" Target="fonts/font26.fntdata"/><Relationship Id="rId44" Type="http://schemas.openxmlformats.org/officeDocument/2006/relationships/slide" Target="slides/slide41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81" Type="http://schemas.openxmlformats.org/officeDocument/2006/relationships/slide" Target="slides/slide78.xml"/><Relationship Id="rId86" Type="http://schemas.openxmlformats.org/officeDocument/2006/relationships/slide" Target="slides/slide83.xml"/><Relationship Id="rId130" Type="http://schemas.openxmlformats.org/officeDocument/2006/relationships/viewProps" Target="viewProps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109" Type="http://schemas.openxmlformats.org/officeDocument/2006/relationships/font" Target="fonts/font16.fntdata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font" Target="fonts/font4.fntdata"/><Relationship Id="rId104" Type="http://schemas.openxmlformats.org/officeDocument/2006/relationships/font" Target="fonts/font11.fntdata"/><Relationship Id="rId120" Type="http://schemas.openxmlformats.org/officeDocument/2006/relationships/font" Target="fonts/font27.fntdata"/><Relationship Id="rId125" Type="http://schemas.openxmlformats.org/officeDocument/2006/relationships/font" Target="fonts/font32.fntdata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slide" Target="slides/slide8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slide" Target="slides/slide84.xml"/><Relationship Id="rId110" Type="http://schemas.openxmlformats.org/officeDocument/2006/relationships/font" Target="fonts/font17.fntdata"/><Relationship Id="rId115" Type="http://schemas.openxmlformats.org/officeDocument/2006/relationships/font" Target="fonts/font22.fntdata"/><Relationship Id="rId131" Type="http://schemas.openxmlformats.org/officeDocument/2006/relationships/theme" Target="theme/theme1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100" Type="http://schemas.openxmlformats.org/officeDocument/2006/relationships/font" Target="fonts/font7.fntdata"/><Relationship Id="rId105" Type="http://schemas.openxmlformats.org/officeDocument/2006/relationships/font" Target="fonts/font12.fntdata"/><Relationship Id="rId126" Type="http://schemas.openxmlformats.org/officeDocument/2006/relationships/font" Target="fonts/font33.fntdata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notesMaster" Target="notesMasters/notesMaster1.xml"/><Relationship Id="rId98" Type="http://schemas.openxmlformats.org/officeDocument/2006/relationships/font" Target="fonts/font5.fntdata"/><Relationship Id="rId121" Type="http://schemas.openxmlformats.org/officeDocument/2006/relationships/font" Target="fonts/font28.fntdata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2.xml"/><Relationship Id="rId46" Type="http://schemas.openxmlformats.org/officeDocument/2006/relationships/slide" Target="slides/slide43.xml"/><Relationship Id="rId67" Type="http://schemas.openxmlformats.org/officeDocument/2006/relationships/slide" Target="slides/slide64.xml"/><Relationship Id="rId116" Type="http://schemas.openxmlformats.org/officeDocument/2006/relationships/font" Target="fonts/font23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62" Type="http://schemas.openxmlformats.org/officeDocument/2006/relationships/slide" Target="slides/slide59.xml"/><Relationship Id="rId83" Type="http://schemas.openxmlformats.org/officeDocument/2006/relationships/slide" Target="slides/slide80.xml"/><Relationship Id="rId88" Type="http://schemas.openxmlformats.org/officeDocument/2006/relationships/slide" Target="slides/slide85.xml"/><Relationship Id="rId111" Type="http://schemas.openxmlformats.org/officeDocument/2006/relationships/font" Target="fonts/font18.fntdata"/><Relationship Id="rId132" Type="http://schemas.openxmlformats.org/officeDocument/2006/relationships/tableStyles" Target="tableStyles.xml"/><Relationship Id="rId15" Type="http://schemas.openxmlformats.org/officeDocument/2006/relationships/slide" Target="slides/slide12.xml"/><Relationship Id="rId36" Type="http://schemas.openxmlformats.org/officeDocument/2006/relationships/slide" Target="slides/slide33.xml"/><Relationship Id="rId57" Type="http://schemas.openxmlformats.org/officeDocument/2006/relationships/slide" Target="slides/slide54.xml"/><Relationship Id="rId106" Type="http://schemas.openxmlformats.org/officeDocument/2006/relationships/font" Target="fonts/font13.fntdata"/><Relationship Id="rId127" Type="http://schemas.openxmlformats.org/officeDocument/2006/relationships/font" Target="fonts/font34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52" Type="http://schemas.openxmlformats.org/officeDocument/2006/relationships/slide" Target="slides/slide49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94" Type="http://schemas.openxmlformats.org/officeDocument/2006/relationships/font" Target="fonts/font1.fntdata"/><Relationship Id="rId99" Type="http://schemas.openxmlformats.org/officeDocument/2006/relationships/font" Target="fonts/font6.fntdata"/><Relationship Id="rId101" Type="http://schemas.openxmlformats.org/officeDocument/2006/relationships/font" Target="fonts/font8.fntdata"/><Relationship Id="rId122" Type="http://schemas.openxmlformats.org/officeDocument/2006/relationships/font" Target="fonts/font29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26" Type="http://schemas.openxmlformats.org/officeDocument/2006/relationships/slide" Target="slides/slide2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45af80a16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45af80a16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00c931222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00c931222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254bb4efc9_0_1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254bb4efc9_0_1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1dd6d45ec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1dd6d45ec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254bb4ef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254bb4ef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1dd6d45ec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1dd6d45ec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254bb4efc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254bb4efc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254bb4efc9_0_1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254bb4efc9_0_1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[</a:t>
            </a:r>
            <a:r>
              <a:rPr lang="en" sz="1200" b="1">
                <a:solidFill>
                  <a:schemeClr val="dk1"/>
                </a:solidFill>
              </a:rPr>
              <a:t>AP</a:t>
            </a:r>
            <a:r>
              <a:rPr lang="en" sz="1200">
                <a:solidFill>
                  <a:schemeClr val="dk1"/>
                </a:solidFill>
              </a:rPr>
              <a:t>] [beat] Or a lot back. Way back.To the cold vastness of space…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254bb4efc9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254bb4efc9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254bb4efc9_0_1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254bb4efc9_0_1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254bb4efc9_0_1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254bb4efc9_0_1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2b3ab2e8b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2b3ab2e8b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254bb4efc9_0_1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3254bb4efc9_0_1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254bb4efc9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3254bb4efc9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254bb4efc9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254bb4efc9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254bb4efc9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254bb4efc9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3254bb4efc9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3254bb4efc9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3254bb4efc9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3254bb4efc9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254bb4efc9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254bb4efc9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3254bb4efc9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3254bb4efc9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3254bb4efc9_0_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3254bb4efc9_0_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254bb4efc9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3254bb4efc9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08c9ccee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08c9ccee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3254bb4efc9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3254bb4efc9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3254bb4efc9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3254bb4efc9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254bb4efc9_0_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2" name="Google Shape;662;g3254bb4efc9_0_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a515b4bc80_1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8" name="Google Shape;668;g2a515b4bc80_1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254bb4efc9_0_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254bb4efc9_0_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254bb4efc9_0_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254bb4efc9_0_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3254bb4efc9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0" name="Google Shape;690;g3254bb4efc9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3254bb4efc9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7" name="Google Shape;697;g3254bb4efc9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3254bb4efc9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3254bb4efc9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3254bb4efc9_0_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3254bb4efc9_0_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ad2144292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ad2144292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3254bb4efc9_0_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3254bb4efc9_0_7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254bb4efc9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3254bb4efc9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3254bb4efc9_0_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3254bb4efc9_0_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3254bb4efc9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3254bb4efc9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3254bb4efc9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3254bb4efc9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3254bb4efc9_0_8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3254bb4efc9_0_8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3254bb4efc9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3254bb4efc9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3254bb4efc9_0_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3254bb4efc9_0_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3254bb4efc9_0_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3254bb4efc9_0_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3254bb4efc9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3254bb4efc9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f295f7aea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f295f7aea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3254bb4efc9_0_9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3254bb4efc9_0_9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3254bb4efc9_0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3254bb4efc9_0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3254bb4efc9_0_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3254bb4efc9_0_9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3254bb4efc9_0_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3254bb4efc9_0_9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3254bb4efc9_0_9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3254bb4efc9_0_9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54bb4efc9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3254bb4efc9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3254bb4efc9_0_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3254bb4efc9_0_9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3254bb4efc9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3254bb4efc9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2a515b4bc80_1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2a515b4bc80_1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3254bb4efc9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3254bb4efc9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fa981a0a05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fa981a0a05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2a515b4bc80_1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0" name="Google Shape;880;g2a515b4bc80_1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2a515b4bc80_1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2a515b4bc80_1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2a515b4bc80_1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2a515b4bc80_1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2a515b4bc80_1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2" name="Google Shape;902;g2a515b4bc80_1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2a515b4bc80_1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8" name="Google Shape;908;g2a515b4bc80_1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2a515b4bc80_1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4" name="Google Shape;914;g2a515b4bc80_1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3254bb4efc9_0_1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3254bb4efc9_0_1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3254bb4efc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3254bb4efc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254bb4efc9_0_1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254bb4efc9_0_1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3254bb4efc9_0_1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3254bb4efc9_0_1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f295f7aea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f295f7aea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3254bb4efc9_0_1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3254bb4efc9_0_1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254bb4efc9_0_1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254bb4efc9_0_1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2a515b4bc8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2a515b4bc8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 new USWDS product we'll be introducing this spring: USWDS Elements. ]</a:t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3254bb4efc9_0_1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3254bb4efc9_0_1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 new USWDS product we'll be introducing this spring: USWDS Elements. ]</a:t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3254bb4efc9_0_1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3254bb4efc9_0_1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 new USWDS product we'll be introducing this spring: USWDS Elements. ]</a:t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3254bb4efc9_0_1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3254bb4efc9_0_1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[</a:t>
            </a:r>
            <a:r>
              <a:rPr lang="en" sz="1200" b="1">
                <a:solidFill>
                  <a:schemeClr val="dk1"/>
                </a:solidFill>
              </a:rPr>
              <a:t>AP</a:t>
            </a:r>
            <a:r>
              <a:rPr lang="en" sz="1200">
                <a:solidFill>
                  <a:schemeClr val="dk1"/>
                </a:solidFill>
              </a:rPr>
              <a:t>] Often, one of the biggest obstacles to solving a problem isn't </a:t>
            </a:r>
            <a:r>
              <a:rPr lang="en" sz="1200" i="1">
                <a:solidFill>
                  <a:schemeClr val="dk1"/>
                </a:solidFill>
              </a:rPr>
              <a:t>too many</a:t>
            </a:r>
            <a:r>
              <a:rPr lang="en" sz="1200">
                <a:solidFill>
                  <a:schemeClr val="dk1"/>
                </a:solidFill>
              </a:rPr>
              <a:t> constraints... 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3254bb4efc9_0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" name="Google Shape;984;g3254bb4efc9_0_1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[</a:t>
            </a:r>
            <a:r>
              <a:rPr lang="en" sz="1200" b="1">
                <a:solidFill>
                  <a:schemeClr val="dk1"/>
                </a:solidFill>
              </a:rPr>
              <a:t>AP</a:t>
            </a:r>
            <a:r>
              <a:rPr lang="en" sz="1200">
                <a:solidFill>
                  <a:schemeClr val="dk1"/>
                </a:solidFill>
              </a:rPr>
              <a:t>] Often, one of the biggest obstacles to solving a problem isn't </a:t>
            </a:r>
            <a:r>
              <a:rPr lang="en" sz="1200" i="1">
                <a:solidFill>
                  <a:schemeClr val="dk1"/>
                </a:solidFill>
              </a:rPr>
              <a:t>too many</a:t>
            </a:r>
            <a:r>
              <a:rPr lang="en" sz="1200">
                <a:solidFill>
                  <a:schemeClr val="dk1"/>
                </a:solidFill>
              </a:rPr>
              <a:t> constraints... 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3254bb4efc9_0_1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3254bb4efc9_0_1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3254bb4efc9_0_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3254bb4efc9_0_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3254bb4efc9_0_1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3254bb4efc9_0_1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9745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1637b2935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1637b29358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2a515b4bc80_1_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7" name="Google Shape;1017;g2a515b4bc80_1_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2a515b4bc80_1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2a515b4bc80_1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3254bb4efc9_0_1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3254bb4efc9_0_1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3254bb4efc9_0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3254bb4efc9_0_1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3254bb4efc9_0_1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3254bb4efc9_0_1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3254bb4efc9_0_1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3254bb4efc9_0_1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31dd6d45ec7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" name="Google Shape;1062;g31dd6d45ec7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12b3ab2e8b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12b3ab2e8b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12b3ab2e8b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12b3ab2e8b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3254bb4efc9_0_1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3254bb4efc9_0_1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51789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e6a06d33cc_0_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e6a06d33cc_0_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1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8" name="Google Shape;68;p12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78" name="Google Shape;78;p14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9" name="Google Shape;89;p16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Font typeface="Public Sans Light"/>
              <a:buChar char="●"/>
              <a:defRPr sz="2400" b="0">
                <a:latin typeface="Public Sans Light"/>
                <a:ea typeface="Public Sans Light"/>
                <a:cs typeface="Public Sans Light"/>
                <a:sym typeface="Public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head">
  <p:cSld name="TITLE_AND_BODY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BLANK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523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cxnSp>
        <p:nvCxnSpPr>
          <p:cNvPr id="115" name="Google Shape;115;p22"/>
          <p:cNvCxnSpPr/>
          <p:nvPr/>
        </p:nvCxnSpPr>
        <p:spPr>
          <a:xfrm>
            <a:off x="9" y="4527560"/>
            <a:ext cx="9160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18" name="Google Shape;118;p23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" name="Google Shape;121;p24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24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24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4" name="Google Shape;124;p24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Quote">
  <p:cSld name="Big Quote"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683631" y="1077686"/>
            <a:ext cx="7775100" cy="20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alibri"/>
              <a:buNone/>
              <a:defRPr sz="27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>
            <a:off x="683581" y="3465668"/>
            <a:ext cx="7776900" cy="10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180B0"/>
              </a:buClr>
              <a:buSzPts val="1500"/>
              <a:buFont typeface="Arial"/>
              <a:buChar char="​"/>
              <a:defRPr sz="1500" b="1" i="0">
                <a:solidFill>
                  <a:srgbClr val="3180B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1200"/>
              <a:buFont typeface="Arial"/>
              <a:buChar char="​"/>
              <a:defRPr sz="1200" b="1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00037" algn="l" rtl="0">
              <a:lnSpc>
                <a:spcPct val="95000"/>
              </a:lnSpc>
              <a:spcBef>
                <a:spcPts val="150"/>
              </a:spcBef>
              <a:spcAft>
                <a:spcPts val="0"/>
              </a:spcAft>
              <a:buClr>
                <a:srgbClr val="4D565E"/>
              </a:buClr>
              <a:buSzPts val="1125"/>
              <a:buFont typeface="Arial"/>
              <a:buChar char="​"/>
              <a:defRPr sz="1125">
                <a:solidFill>
                  <a:srgbClr val="4D565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41" name="Google Shape;141;p27"/>
          <p:cNvGrpSpPr/>
          <p:nvPr/>
        </p:nvGrpSpPr>
        <p:grpSpPr>
          <a:xfrm>
            <a:off x="683609" y="918423"/>
            <a:ext cx="7777014" cy="2363336"/>
            <a:chOff x="914400" y="1732950"/>
            <a:chExt cx="7316788" cy="2672550"/>
          </a:xfrm>
        </p:grpSpPr>
        <p:cxnSp>
          <p:nvCxnSpPr>
            <p:cNvPr id="142" name="Google Shape;142;p27"/>
            <p:cNvCxnSpPr/>
            <p:nvPr/>
          </p:nvCxnSpPr>
          <p:spPr>
            <a:xfrm>
              <a:off x="914400" y="1732950"/>
              <a:ext cx="7315200" cy="0"/>
            </a:xfrm>
            <a:prstGeom prst="straightConnector1">
              <a:avLst/>
            </a:prstGeom>
            <a:noFill/>
            <a:ln w="9525" cap="flat" cmpd="sng">
              <a:solidFill>
                <a:srgbClr val="8F99A3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3" name="Google Shape;143;p27"/>
            <p:cNvSpPr/>
            <p:nvPr/>
          </p:nvSpPr>
          <p:spPr>
            <a:xfrm>
              <a:off x="915988" y="4302313"/>
              <a:ext cx="7315200" cy="103187"/>
            </a:xfrm>
            <a:custGeom>
              <a:avLst/>
              <a:gdLst/>
              <a:ahLst/>
              <a:cxnLst/>
              <a:rect l="l" t="t" r="r" b="b"/>
              <a:pathLst>
                <a:path w="4608" h="65" extrusionOk="0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 cmpd="sng">
              <a:solidFill>
                <a:srgbClr val="8F99A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ody page - 2 text areas">
  <p:cSld name="1_Body page - 2 text areas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565E"/>
              </a:buClr>
              <a:buSzPts val="2400"/>
              <a:buFont typeface="Open Sans"/>
              <a:buNone/>
              <a:defRPr sz="2400">
                <a:solidFill>
                  <a:srgbClr val="4D565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500061" y="1185864"/>
            <a:ext cx="3586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None/>
              <a:defRPr sz="2000">
                <a:solidFill>
                  <a:srgbClr val="4D565E"/>
                </a:solidFill>
              </a:defRPr>
            </a:lvl1pPr>
            <a:lvl2pPr marL="91440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D565E"/>
              </a:buClr>
              <a:buSzPts val="2000"/>
              <a:buChar char="▪"/>
              <a:defRPr sz="2000" b="0">
                <a:solidFill>
                  <a:srgbClr val="4D565E"/>
                </a:solidFill>
              </a:defRPr>
            </a:lvl2pPr>
            <a:lvl3pPr marL="1371600" lvl="2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4D565E"/>
              </a:buClr>
              <a:buSzPts val="1600"/>
              <a:buChar char="▪"/>
              <a:defRPr sz="1600" b="0">
                <a:solidFill>
                  <a:srgbClr val="4D565E"/>
                </a:solidFill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4pPr>
            <a:lvl5pPr marL="2286000" lvl="4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4D565E"/>
              </a:buClr>
              <a:buSzPts val="1200"/>
              <a:buChar char="▪"/>
              <a:defRPr sz="1200" b="0">
                <a:solidFill>
                  <a:srgbClr val="4D565E"/>
                </a:solidFill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7">
  <p:cSld name="TITLE_7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- LG quote">
  <p:cSld name="TITLE_AND_BODY_2_1_1_1">
    <p:bg>
      <p:bgPr>
        <a:solidFill>
          <a:srgbClr val="FFFFFF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>
            <a:spLocks noGrp="1"/>
          </p:cNvSpPr>
          <p:nvPr>
            <p:ph type="ctrTitle"/>
          </p:nvPr>
        </p:nvSpPr>
        <p:spPr>
          <a:xfrm>
            <a:off x="712850" y="536207"/>
            <a:ext cx="7386600" cy="37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3200"/>
              <a:buNone/>
              <a:defRPr sz="3200" b="1">
                <a:solidFill>
                  <a:srgbClr val="1C304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C304A"/>
              </a:buClr>
              <a:buSzPts val="6000"/>
              <a:buNone/>
              <a:defRPr sz="6000">
                <a:solidFill>
                  <a:srgbClr val="1C304A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0"/>
          <p:cNvSpPr txBox="1">
            <a:spLocks noGrp="1"/>
          </p:cNvSpPr>
          <p:nvPr>
            <p:ph type="sldNum" idx="12"/>
          </p:nvPr>
        </p:nvSpPr>
        <p:spPr>
          <a:xfrm>
            <a:off x="8472450" y="4765389"/>
            <a:ext cx="548700" cy="2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600">
                <a:solidFill>
                  <a:srgbClr val="000000"/>
                </a:solidFill>
              </a:defRPr>
            </a:lvl1pPr>
            <a:lvl2pPr lvl="1">
              <a:buNone/>
              <a:defRPr sz="600">
                <a:solidFill>
                  <a:srgbClr val="000000"/>
                </a:solidFill>
              </a:defRPr>
            </a:lvl2pPr>
            <a:lvl3pPr lvl="2">
              <a:buNone/>
              <a:defRPr sz="600">
                <a:solidFill>
                  <a:srgbClr val="000000"/>
                </a:solidFill>
              </a:defRPr>
            </a:lvl3pPr>
            <a:lvl4pPr lvl="3">
              <a:buNone/>
              <a:defRPr sz="600">
                <a:solidFill>
                  <a:srgbClr val="000000"/>
                </a:solidFill>
              </a:defRPr>
            </a:lvl4pPr>
            <a:lvl5pPr lvl="4">
              <a:buNone/>
              <a:defRPr sz="600">
                <a:solidFill>
                  <a:srgbClr val="000000"/>
                </a:solidFill>
              </a:defRPr>
            </a:lvl5pPr>
            <a:lvl6pPr lvl="5">
              <a:buNone/>
              <a:defRPr sz="600">
                <a:solidFill>
                  <a:srgbClr val="000000"/>
                </a:solidFill>
              </a:defRPr>
            </a:lvl6pPr>
            <a:lvl7pPr lvl="6">
              <a:buNone/>
              <a:defRPr sz="600">
                <a:solidFill>
                  <a:srgbClr val="000000"/>
                </a:solidFill>
              </a:defRPr>
            </a:lvl7pPr>
            <a:lvl8pPr lvl="7">
              <a:buNone/>
              <a:defRPr sz="600">
                <a:solidFill>
                  <a:srgbClr val="000000"/>
                </a:solidFill>
              </a:defRPr>
            </a:lvl8pPr>
            <a:lvl9pPr lvl="8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TITLE_AND_BODY_1_1">
    <p:bg>
      <p:bgPr>
        <a:solidFill>
          <a:schemeClr val="dk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age image">
  <p:cSld name="TITLE_AND_BODY_1_1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32"/>
          <p:cNvSpPr>
            <a:spLocks noGrp="1"/>
          </p:cNvSpPr>
          <p:nvPr>
            <p:ph type="pic" idx="2"/>
          </p:nvPr>
        </p:nvSpPr>
        <p:spPr>
          <a:xfrm>
            <a:off x="175" y="-50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" name="Google Shape;165;p34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6" name="Google Shape;166;p34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7" name="Google Shape;167;p34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35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1" name="Google Shape;171;p35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2" name="Google Shape;172;p35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6" name="Google Shape;176;p36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7" name="Google Shape;177;p36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8" name="Google Shape;178;p36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79" name="Google Shape;179;p36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9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39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90" name="Google Shape;190;p39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0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94" name="Google Shape;194;p40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1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41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41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200" name="Google Shape;200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5 Items">
  <p:cSld name="CUSTOM_4_3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668400" y="10485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668400" y="15738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3"/>
          </p:nvPr>
        </p:nvSpPr>
        <p:spPr>
          <a:xfrm>
            <a:off x="668400" y="20941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4"/>
          </p:nvPr>
        </p:nvSpPr>
        <p:spPr>
          <a:xfrm>
            <a:off x="668400" y="26122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6"/>
          </p:nvPr>
        </p:nvSpPr>
        <p:spPr>
          <a:xfrm>
            <a:off x="668400" y="313966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2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2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04" name="Google Shape;204;p42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43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08" name="Google Shape;208;p43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09" name="Google Shape;209;p43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4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4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13" name="Google Shape;213;p44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5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45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0" name="Google Shape;220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4" name="Google Shape;224;p4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5" name="Google Shape;225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9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30" name="Google Shape;230;p49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3" name="Google Shape;233;p50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4" name="Google Shape;234;p50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5" name="Google Shape;235;p50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6" name="Google Shape;236;p50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7" name="Google Shape;237;p50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50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50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40" name="Google Shape;240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0" name="Google Shape;250;p5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1" name="Google Shape;251;p5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2" name="Google Shape;252;p5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mple title and text">
  <p:cSld name="CUSTOM_4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5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6" name="Google Shape;256;p5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7" name="Google Shape;257;p5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5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61" name="Google Shape;261;p5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62" name="Google Shape;262;p5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63" name="Google Shape;263;p5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64" name="Google Shape;264;p5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7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57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75" name="Google Shape;275;p57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8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79" name="Google Shape;279;p58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9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59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59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285" name="Google Shape;285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0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60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89" name="Google Shape;289;p60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61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61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93" name="Google Shape;293;p61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94" name="Google Shape;294;p61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2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62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298" name="Google Shape;298;p62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ist">
  <p:cSld name="CUSTOM_4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93192" y="310896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633125" y="1420075"/>
            <a:ext cx="7842600" cy="2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3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63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5" name="Google Shape;305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9" name="Google Shape;309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0" name="Google Shape;310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7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15" name="Google Shape;315;p67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8" name="Google Shape;318;p68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9" name="Google Shape;319;p68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0" name="Google Shape;320;p68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1" name="Google Shape;321;p68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2" name="Google Shape;322;p68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68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68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325" name="Google Shape;325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TITLE_AND_BODY_1">
    <p:bg>
      <p:bgPr>
        <a:solidFill>
          <a:schemeClr val="dk1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age image">
  <p:cSld name="TITLE_AND_BODY_1_1">
    <p:bg>
      <p:bgPr>
        <a:solidFill>
          <a:schemeClr val="dk1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70"/>
          <p:cNvSpPr>
            <a:spLocks noGrp="1"/>
          </p:cNvSpPr>
          <p:nvPr>
            <p:ph type="pic" idx="2"/>
          </p:nvPr>
        </p:nvSpPr>
        <p:spPr>
          <a:xfrm>
            <a:off x="175" y="-50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s">
  <p:cSld name="SECTION_HEADER_1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71"/>
          <p:cNvSpPr txBox="1">
            <a:spLocks noGrp="1"/>
          </p:cNvSpPr>
          <p:nvPr>
            <p:ph type="title"/>
          </p:nvPr>
        </p:nvSpPr>
        <p:spPr>
          <a:xfrm>
            <a:off x="498000" y="1479300"/>
            <a:ext cx="81480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400">
                <a:solidFill>
                  <a:srgbClr val="FFBE2E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71"/>
          <p:cNvSpPr txBox="1">
            <a:spLocks noGrp="1"/>
          </p:cNvSpPr>
          <p:nvPr>
            <p:ph type="body" idx="1"/>
          </p:nvPr>
        </p:nvSpPr>
        <p:spPr>
          <a:xfrm>
            <a:off x="6166225" y="4127975"/>
            <a:ext cx="2729700" cy="13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TWO_COLUMNS_1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72"/>
          <p:cNvSpPr txBox="1">
            <a:spLocks noGrp="1"/>
          </p:cNvSpPr>
          <p:nvPr>
            <p:ph type="title"/>
          </p:nvPr>
        </p:nvSpPr>
        <p:spPr>
          <a:xfrm>
            <a:off x="5572050" y="124100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72"/>
          <p:cNvSpPr txBox="1">
            <a:spLocks noGrp="1"/>
          </p:cNvSpPr>
          <p:nvPr>
            <p:ph type="body" idx="1"/>
          </p:nvPr>
        </p:nvSpPr>
        <p:spPr>
          <a:xfrm>
            <a:off x="5572050" y="570085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1" name="Google Shape;341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: 3 items">
  <p:cSld name="CUSTOM_4_1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65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48" name="Google Shape;48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4646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33434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51" name="Google Shape;51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8921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6"/>
          </p:nvPr>
        </p:nvSpPr>
        <p:spPr>
          <a:xfrm>
            <a:off x="6220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7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7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5" name="Google Shape;345;p7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6" name="Google Shape;346;p7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7" name="Google Shape;347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mple title and text">
  <p:cSld name="CUSTOM_4_2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7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7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51" name="Google Shape;351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2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75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Font typeface="Public Sans Light"/>
              <a:buChar char="●"/>
              <a:defRPr sz="2400" b="0">
                <a:latin typeface="Public Sans Light"/>
                <a:ea typeface="Public Sans Light"/>
                <a:cs typeface="Public Sans Light"/>
                <a:sym typeface="Public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5" name="Google Shape;355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6" name="Google Shape;356;p75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s 1">
  <p:cSld name="SECTION_HEADER_2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9" name="Google Shape;359;p76"/>
          <p:cNvSpPr txBox="1">
            <a:spLocks noGrp="1"/>
          </p:cNvSpPr>
          <p:nvPr>
            <p:ph type="title"/>
          </p:nvPr>
        </p:nvSpPr>
        <p:spPr>
          <a:xfrm>
            <a:off x="498000" y="1479300"/>
            <a:ext cx="81480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400">
                <a:solidFill>
                  <a:srgbClr val="FFBE2E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76"/>
          <p:cNvSpPr txBox="1">
            <a:spLocks noGrp="1"/>
          </p:cNvSpPr>
          <p:nvPr>
            <p:ph type="body" idx="1"/>
          </p:nvPr>
        </p:nvSpPr>
        <p:spPr>
          <a:xfrm>
            <a:off x="6166225" y="4127975"/>
            <a:ext cx="2729700" cy="13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TITLE_AND_BODY_3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7">
  <p:cSld name="TITLE_7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7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5" name="Google Shape;365;p7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6" name="Google Shape;366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TWO_COLUMNS_2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79"/>
          <p:cNvSpPr txBox="1">
            <a:spLocks noGrp="1"/>
          </p:cNvSpPr>
          <p:nvPr>
            <p:ph type="title"/>
          </p:nvPr>
        </p:nvSpPr>
        <p:spPr>
          <a:xfrm>
            <a:off x="5572050" y="124100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79"/>
          <p:cNvSpPr txBox="1">
            <a:spLocks noGrp="1"/>
          </p:cNvSpPr>
          <p:nvPr>
            <p:ph type="body" idx="1"/>
          </p:nvPr>
        </p:nvSpPr>
        <p:spPr>
          <a:xfrm>
            <a:off x="5572050" y="570085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0" name="Google Shape;370;p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TWO_COLUMNS_3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80"/>
          <p:cNvSpPr txBox="1">
            <a:spLocks noGrp="1"/>
          </p:cNvSpPr>
          <p:nvPr>
            <p:ph type="title"/>
          </p:nvPr>
        </p:nvSpPr>
        <p:spPr>
          <a:xfrm>
            <a:off x="5572050" y="124100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80"/>
          <p:cNvSpPr txBox="1">
            <a:spLocks noGrp="1"/>
          </p:cNvSpPr>
          <p:nvPr>
            <p:ph type="body" idx="1"/>
          </p:nvPr>
        </p:nvSpPr>
        <p:spPr>
          <a:xfrm>
            <a:off x="5572050" y="570085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4" name="Google Shape;374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s 2">
  <p:cSld name="SECTION_HEADER_3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7" name="Google Shape;377;p81"/>
          <p:cNvSpPr txBox="1">
            <a:spLocks noGrp="1"/>
          </p:cNvSpPr>
          <p:nvPr>
            <p:ph type="title"/>
          </p:nvPr>
        </p:nvSpPr>
        <p:spPr>
          <a:xfrm>
            <a:off x="498000" y="1479300"/>
            <a:ext cx="81480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400">
                <a:solidFill>
                  <a:srgbClr val="FFBE2E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81"/>
          <p:cNvSpPr txBox="1">
            <a:spLocks noGrp="1"/>
          </p:cNvSpPr>
          <p:nvPr>
            <p:ph type="body" idx="1"/>
          </p:nvPr>
        </p:nvSpPr>
        <p:spPr>
          <a:xfrm>
            <a:off x="6166225" y="4127975"/>
            <a:ext cx="2729700" cy="13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TWO_COLUMNS_4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82"/>
          <p:cNvSpPr txBox="1">
            <a:spLocks noGrp="1"/>
          </p:cNvSpPr>
          <p:nvPr>
            <p:ph type="title"/>
          </p:nvPr>
        </p:nvSpPr>
        <p:spPr>
          <a:xfrm>
            <a:off x="5572050" y="124100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82"/>
          <p:cNvSpPr txBox="1">
            <a:spLocks noGrp="1"/>
          </p:cNvSpPr>
          <p:nvPr>
            <p:ph type="body" idx="1"/>
          </p:nvPr>
        </p:nvSpPr>
        <p:spPr>
          <a:xfrm>
            <a:off x="5572050" y="570085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2" name="Google Shape;382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8">
  <p:cSld name="TITLE_8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8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85" name="Google Shape;385;p8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86" name="Google Shape;386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TWO_COLUMNS_5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84"/>
          <p:cNvSpPr txBox="1">
            <a:spLocks noGrp="1"/>
          </p:cNvSpPr>
          <p:nvPr>
            <p:ph type="title"/>
          </p:nvPr>
        </p:nvSpPr>
        <p:spPr>
          <a:xfrm>
            <a:off x="5572050" y="124100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84"/>
          <p:cNvSpPr txBox="1">
            <a:spLocks noGrp="1"/>
          </p:cNvSpPr>
          <p:nvPr>
            <p:ph type="body" idx="1"/>
          </p:nvPr>
        </p:nvSpPr>
        <p:spPr>
          <a:xfrm>
            <a:off x="5572050" y="570085"/>
            <a:ext cx="3449100" cy="448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90" name="Google Shape;390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6.xml"/><Relationship Id="rId26" Type="http://schemas.openxmlformats.org/officeDocument/2006/relationships/slideLayout" Target="../slideLayouts/slideLayout74.xml"/><Relationship Id="rId3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69.xml"/><Relationship Id="rId34" Type="http://schemas.openxmlformats.org/officeDocument/2006/relationships/theme" Target="../theme/theme3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73.xml"/><Relationship Id="rId33" Type="http://schemas.openxmlformats.org/officeDocument/2006/relationships/slideLayout" Target="../slideLayouts/slideLayout81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68.xml"/><Relationship Id="rId29" Type="http://schemas.openxmlformats.org/officeDocument/2006/relationships/slideLayout" Target="../slideLayouts/slideLayout77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72.xml"/><Relationship Id="rId32" Type="http://schemas.openxmlformats.org/officeDocument/2006/relationships/slideLayout" Target="../slideLayouts/slideLayout80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71.xml"/><Relationship Id="rId28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67.xml"/><Relationship Id="rId31" Type="http://schemas.openxmlformats.org/officeDocument/2006/relationships/slideLayout" Target="../slideLayouts/slideLayout79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70.xml"/><Relationship Id="rId27" Type="http://schemas.openxmlformats.org/officeDocument/2006/relationships/slideLayout" Target="../slideLayouts/slideLayout75.xml"/><Relationship Id="rId30" Type="http://schemas.openxmlformats.org/officeDocument/2006/relationships/slideLayout" Target="../slideLayouts/slideLayout78.xml"/><Relationship Id="rId8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162" name="Google Shape;162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247" name="Google Shape;247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15" r:id="rId20"/>
    <p:sldLayoutId id="2147483716" r:id="rId21"/>
    <p:sldLayoutId id="2147483717" r:id="rId22"/>
    <p:sldLayoutId id="2147483718" r:id="rId23"/>
    <p:sldLayoutId id="2147483719" r:id="rId24"/>
    <p:sldLayoutId id="2147483720" r:id="rId25"/>
    <p:sldLayoutId id="2147483721" r:id="rId26"/>
    <p:sldLayoutId id="2147483722" r:id="rId27"/>
    <p:sldLayoutId id="2147483723" r:id="rId28"/>
    <p:sldLayoutId id="2147483724" r:id="rId29"/>
    <p:sldLayoutId id="2147483725" r:id="rId30"/>
    <p:sldLayoutId id="2147483726" r:id="rId31"/>
    <p:sldLayoutId id="2147483727" r:id="rId32"/>
    <p:sldLayoutId id="2147483728" r:id="rId3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5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5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5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5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5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5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5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5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0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0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0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0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  <p:sp>
        <p:nvSpPr>
          <p:cNvPr id="395" name="Google Shape;395;p85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Monthly Call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396" name="Google Shape;396;p85"/>
          <p:cNvSpPr txBox="1">
            <a:spLocks noGrp="1"/>
          </p:cNvSpPr>
          <p:nvPr>
            <p:ph type="subTitle" idx="1"/>
          </p:nvPr>
        </p:nvSpPr>
        <p:spPr>
          <a:xfrm>
            <a:off x="311575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January 2024</a:t>
            </a:r>
            <a:endParaRPr dirty="0"/>
          </a:p>
        </p:txBody>
      </p:sp>
      <p:pic>
        <p:nvPicPr>
          <p:cNvPr id="397" name="Google Shape;397;p85" descr="USWDS logo: Five triangles forming a pentag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65" r="455"/>
          <a:stretch/>
        </p:blipFill>
        <p:spPr>
          <a:xfrm>
            <a:off x="3227925" y="619632"/>
            <a:ext cx="2648400" cy="25328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1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9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71" name="Google Shape;471;p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USWDS Elements Beta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New beta package and new ADRs </a:t>
            </a:r>
            <a:endParaRPr dirty="0">
              <a:solidFill>
                <a:schemeClr val="accent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9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77" name="Google Shape;477;p9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Signed commit requirement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Contributors need signed commits for consideration </a:t>
            </a:r>
            <a:endParaRPr dirty="0">
              <a:solidFill>
                <a:schemeClr val="accent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9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83" name="Google Shape;483;p96"/>
          <p:cNvSpPr txBox="1">
            <a:spLocks noGrp="1"/>
          </p:cNvSpPr>
          <p:nvPr>
            <p:ph type="title"/>
          </p:nvPr>
        </p:nvSpPr>
        <p:spPr>
          <a:xfrm>
            <a:off x="311700" y="12098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USWDS Basics</a:t>
            </a:r>
            <a:endParaRPr dirty="0"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9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89" name="Google Shape;489;p97"/>
          <p:cNvSpPr txBox="1">
            <a:spLocks noGrp="1"/>
          </p:cNvSpPr>
          <p:nvPr>
            <p:ph type="title"/>
          </p:nvPr>
        </p:nvSpPr>
        <p:spPr>
          <a:xfrm>
            <a:off x="311700" y="1312332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/>
              <a:t>Anne Petersen</a:t>
            </a:r>
            <a:endParaRPr sz="3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>
                <a:latin typeface="Public Sans Light"/>
                <a:ea typeface="Public Sans Light"/>
                <a:cs typeface="Public Sans Light"/>
                <a:sym typeface="Public Sans Light"/>
              </a:rPr>
              <a:t>they/them</a:t>
            </a:r>
            <a:endParaRPr sz="3100" dirty="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90" name="Google Shape;490;p97"/>
          <p:cNvSpPr txBox="1">
            <a:spLocks noGrp="1"/>
          </p:cNvSpPr>
          <p:nvPr>
            <p:ph type="subTitle" idx="1"/>
          </p:nvPr>
        </p:nvSpPr>
        <p:spPr>
          <a:xfrm>
            <a:off x="4572000" y="1388300"/>
            <a:ext cx="430445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Experience Design Lead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496" name="Google Shape;496;p98"/>
          <p:cNvSpPr txBox="1">
            <a:spLocks noGrp="1"/>
          </p:cNvSpPr>
          <p:nvPr>
            <p:ph type="title"/>
          </p:nvPr>
        </p:nvSpPr>
        <p:spPr>
          <a:xfrm>
            <a:off x="311700" y="1312332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/>
              <a:t>Matt Henry</a:t>
            </a:r>
            <a:endParaRPr sz="3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>
                <a:latin typeface="Public Sans Light"/>
                <a:ea typeface="Public Sans Light"/>
                <a:cs typeface="Public Sans Light"/>
                <a:sym typeface="Public Sans Light"/>
              </a:rPr>
              <a:t>he/him</a:t>
            </a:r>
            <a:endParaRPr sz="3100" dirty="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97" name="Google Shape;497;p98"/>
          <p:cNvSpPr txBox="1">
            <a:spLocks noGrp="1"/>
          </p:cNvSpPr>
          <p:nvPr>
            <p:ph type="subTitle" idx="1"/>
          </p:nvPr>
        </p:nvSpPr>
        <p:spPr>
          <a:xfrm>
            <a:off x="4939800" y="1388300"/>
            <a:ext cx="393665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Engineering Lead</a:t>
            </a:r>
            <a:b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lang="en"/>
              <a:t>USWDS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0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510" name="Google Shape;510;p100"/>
          <p:cNvSpPr txBox="1">
            <a:spLocks noGrp="1"/>
          </p:cNvSpPr>
          <p:nvPr>
            <p:ph type="title"/>
          </p:nvPr>
        </p:nvSpPr>
        <p:spPr>
          <a:xfrm>
            <a:off x="311700" y="12098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Why use USWDS?</a:t>
            </a:r>
            <a:endParaRPr dirty="0"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0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sp>
        <p:nvSpPr>
          <p:cNvPr id="519" name="Google Shape;519;p101"/>
          <p:cNvSpPr txBox="1">
            <a:spLocks noGrp="1"/>
          </p:cNvSpPr>
          <p:nvPr>
            <p:ph type="title"/>
          </p:nvPr>
        </p:nvSpPr>
        <p:spPr>
          <a:xfrm>
            <a:off x="77150" y="4673700"/>
            <a:ext cx="22596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Way back.</a:t>
            </a:r>
            <a:endParaRPr dirty="0"/>
          </a:p>
        </p:txBody>
      </p:sp>
      <p:pic>
        <p:nvPicPr>
          <p:cNvPr id="518" name="Google Shape;518;p101" descr="A nebula in deep space"/>
          <p:cNvPicPr preferRelativeResize="0"/>
          <p:nvPr/>
        </p:nvPicPr>
        <p:blipFill rotWithShape="1">
          <a:blip r:embed="rId3">
            <a:alphaModFix/>
          </a:blip>
          <a:srcRect t="28814" r="1574" b="17346"/>
          <a:stretch/>
        </p:blipFill>
        <p:spPr>
          <a:xfrm>
            <a:off x="0" y="-111950"/>
            <a:ext cx="9144000" cy="4641002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101"/>
          <p:cNvSpPr txBox="1">
            <a:spLocks noGrp="1"/>
          </p:cNvSpPr>
          <p:nvPr>
            <p:ph type="title"/>
          </p:nvPr>
        </p:nvSpPr>
        <p:spPr>
          <a:xfrm>
            <a:off x="6349278" y="4685746"/>
            <a:ext cx="22596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ublic Sans"/>
                <a:ea typeface="Public Sans"/>
                <a:cs typeface="Public Sans"/>
                <a:sym typeface="Public Sans"/>
              </a:rPr>
              <a:t>Credit: NASA/ESA/STScl</a:t>
            </a:r>
            <a:endParaRPr sz="1000"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0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525" name="Google Shape;525;p102"/>
          <p:cNvSpPr txBox="1">
            <a:spLocks noGrp="1"/>
          </p:cNvSpPr>
          <p:nvPr>
            <p:ph type="title"/>
          </p:nvPr>
        </p:nvSpPr>
        <p:spPr>
          <a:xfrm>
            <a:off x="311700" y="52156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“If you wish to make an apple pie from scratch, you must first invent the universe.”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BE2E"/>
                </a:solidFill>
                <a:latin typeface="Public Sans"/>
                <a:ea typeface="Public Sans"/>
                <a:cs typeface="Public Sans"/>
                <a:sym typeface="Public Sans"/>
              </a:rPr>
              <a:t>Carl Sagan</a:t>
            </a:r>
            <a:endParaRPr sz="1800" dirty="0">
              <a:solidFill>
                <a:srgbClr val="FFBE2E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10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 dirty="0"/>
          </a:p>
        </p:txBody>
      </p:sp>
      <p:sp>
        <p:nvSpPr>
          <p:cNvPr id="534" name="Google Shape;534;p103"/>
          <p:cNvSpPr txBox="1">
            <a:spLocks noGrp="1"/>
          </p:cNvSpPr>
          <p:nvPr>
            <p:ph type="title"/>
          </p:nvPr>
        </p:nvSpPr>
        <p:spPr>
          <a:xfrm>
            <a:off x="77150" y="4673700"/>
            <a:ext cx="52110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Difficult work.</a:t>
            </a:r>
            <a:endParaRPr dirty="0"/>
          </a:p>
        </p:txBody>
      </p:sp>
      <p:pic>
        <p:nvPicPr>
          <p:cNvPr id="533" name="Google Shape;533;p103" descr="A nebula in deep space"/>
          <p:cNvPicPr preferRelativeResize="0"/>
          <p:nvPr/>
        </p:nvPicPr>
        <p:blipFill rotWithShape="1">
          <a:blip r:embed="rId3">
            <a:alphaModFix/>
          </a:blip>
          <a:srcRect t="28814" r="1574" b="17346"/>
          <a:stretch/>
        </p:blipFill>
        <p:spPr>
          <a:xfrm>
            <a:off x="-1" y="-111950"/>
            <a:ext cx="9144001" cy="4641002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103"/>
          <p:cNvSpPr txBox="1">
            <a:spLocks noGrp="1"/>
          </p:cNvSpPr>
          <p:nvPr>
            <p:ph type="title"/>
          </p:nvPr>
        </p:nvSpPr>
        <p:spPr>
          <a:xfrm>
            <a:off x="6349278" y="4685746"/>
            <a:ext cx="22596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ublic Sans"/>
                <a:ea typeface="Public Sans"/>
                <a:cs typeface="Public Sans"/>
                <a:sym typeface="Public Sans"/>
              </a:rPr>
              <a:t>Credit: NASA/ESA/STScl</a:t>
            </a:r>
            <a:endParaRPr sz="1000"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04"/>
          <p:cNvSpPr txBox="1">
            <a:spLocks noGrp="1"/>
          </p:cNvSpPr>
          <p:nvPr>
            <p:ph type="sldNum" idx="12"/>
          </p:nvPr>
        </p:nvSpPr>
        <p:spPr>
          <a:xfrm>
            <a:off x="8363653" y="448661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sp>
        <p:nvSpPr>
          <p:cNvPr id="578" name="Google Shape;578;p104"/>
          <p:cNvSpPr txBox="1">
            <a:spLocks noGrp="1"/>
          </p:cNvSpPr>
          <p:nvPr>
            <p:ph type="title"/>
          </p:nvPr>
        </p:nvSpPr>
        <p:spPr>
          <a:xfrm>
            <a:off x="61304" y="4497299"/>
            <a:ext cx="52110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 many constraints?</a:t>
            </a:r>
            <a:endParaRPr dirty="0"/>
          </a:p>
        </p:txBody>
      </p:sp>
      <p:grpSp>
        <p:nvGrpSpPr>
          <p:cNvPr id="540" name="Google Shape;540;p104" descr="Grid of 35 squares; seven columns and 5 rows."/>
          <p:cNvGrpSpPr/>
          <p:nvPr/>
        </p:nvGrpSpPr>
        <p:grpSpPr>
          <a:xfrm>
            <a:off x="0" y="0"/>
            <a:ext cx="9144000" cy="4486618"/>
            <a:chOff x="-387465" y="-941701"/>
            <a:chExt cx="9918736" cy="6997825"/>
          </a:xfrm>
        </p:grpSpPr>
        <p:sp>
          <p:nvSpPr>
            <p:cNvPr id="541" name="Google Shape;541;p104"/>
            <p:cNvSpPr/>
            <p:nvPr/>
          </p:nvSpPr>
          <p:spPr>
            <a:xfrm>
              <a:off x="3945953" y="1931259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04"/>
            <p:cNvSpPr/>
            <p:nvPr/>
          </p:nvSpPr>
          <p:spPr>
            <a:xfrm>
              <a:off x="2501480" y="1931259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4"/>
            <p:cNvSpPr/>
            <p:nvPr/>
          </p:nvSpPr>
          <p:spPr>
            <a:xfrm>
              <a:off x="1057007" y="1931259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4"/>
            <p:cNvSpPr/>
            <p:nvPr/>
          </p:nvSpPr>
          <p:spPr>
            <a:xfrm>
              <a:off x="-387465" y="1931259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04"/>
            <p:cNvSpPr/>
            <p:nvPr/>
          </p:nvSpPr>
          <p:spPr>
            <a:xfrm>
              <a:off x="8279371" y="1931259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04"/>
            <p:cNvSpPr/>
            <p:nvPr/>
          </p:nvSpPr>
          <p:spPr>
            <a:xfrm>
              <a:off x="6834899" y="1931259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04"/>
            <p:cNvSpPr/>
            <p:nvPr/>
          </p:nvSpPr>
          <p:spPr>
            <a:xfrm>
              <a:off x="5390426" y="1931259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04"/>
            <p:cNvSpPr/>
            <p:nvPr/>
          </p:nvSpPr>
          <p:spPr>
            <a:xfrm>
              <a:off x="3945953" y="49477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04"/>
            <p:cNvSpPr/>
            <p:nvPr/>
          </p:nvSpPr>
          <p:spPr>
            <a:xfrm>
              <a:off x="2501480" y="49477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04"/>
            <p:cNvSpPr/>
            <p:nvPr/>
          </p:nvSpPr>
          <p:spPr>
            <a:xfrm>
              <a:off x="1057007" y="49477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04"/>
            <p:cNvSpPr/>
            <p:nvPr/>
          </p:nvSpPr>
          <p:spPr>
            <a:xfrm>
              <a:off x="-387465" y="49477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04"/>
            <p:cNvSpPr/>
            <p:nvPr/>
          </p:nvSpPr>
          <p:spPr>
            <a:xfrm>
              <a:off x="8279371" y="49477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04"/>
            <p:cNvSpPr/>
            <p:nvPr/>
          </p:nvSpPr>
          <p:spPr>
            <a:xfrm>
              <a:off x="6834899" y="49477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04"/>
            <p:cNvSpPr/>
            <p:nvPr/>
          </p:nvSpPr>
          <p:spPr>
            <a:xfrm>
              <a:off x="5390426" y="49477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04"/>
            <p:cNvSpPr/>
            <p:nvPr/>
          </p:nvSpPr>
          <p:spPr>
            <a:xfrm>
              <a:off x="3945953" y="3367745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04"/>
            <p:cNvSpPr/>
            <p:nvPr/>
          </p:nvSpPr>
          <p:spPr>
            <a:xfrm>
              <a:off x="2501480" y="3367745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04"/>
            <p:cNvSpPr/>
            <p:nvPr/>
          </p:nvSpPr>
          <p:spPr>
            <a:xfrm>
              <a:off x="1057007" y="3367745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04"/>
            <p:cNvSpPr/>
            <p:nvPr/>
          </p:nvSpPr>
          <p:spPr>
            <a:xfrm>
              <a:off x="-387465" y="3367745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04"/>
            <p:cNvSpPr/>
            <p:nvPr/>
          </p:nvSpPr>
          <p:spPr>
            <a:xfrm>
              <a:off x="8279371" y="3367745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04"/>
            <p:cNvSpPr/>
            <p:nvPr/>
          </p:nvSpPr>
          <p:spPr>
            <a:xfrm>
              <a:off x="6834899" y="3367745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04"/>
            <p:cNvSpPr/>
            <p:nvPr/>
          </p:nvSpPr>
          <p:spPr>
            <a:xfrm>
              <a:off x="5390426" y="3367745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04"/>
            <p:cNvSpPr/>
            <p:nvPr/>
          </p:nvSpPr>
          <p:spPr>
            <a:xfrm>
              <a:off x="3945953" y="-941701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04"/>
            <p:cNvSpPr/>
            <p:nvPr/>
          </p:nvSpPr>
          <p:spPr>
            <a:xfrm>
              <a:off x="2501480" y="-941701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04"/>
            <p:cNvSpPr/>
            <p:nvPr/>
          </p:nvSpPr>
          <p:spPr>
            <a:xfrm>
              <a:off x="1057007" y="-941701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04"/>
            <p:cNvSpPr/>
            <p:nvPr/>
          </p:nvSpPr>
          <p:spPr>
            <a:xfrm>
              <a:off x="-387465" y="-941701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04"/>
            <p:cNvSpPr/>
            <p:nvPr/>
          </p:nvSpPr>
          <p:spPr>
            <a:xfrm>
              <a:off x="8279371" y="-941701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04"/>
            <p:cNvSpPr/>
            <p:nvPr/>
          </p:nvSpPr>
          <p:spPr>
            <a:xfrm>
              <a:off x="6834899" y="-941701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04"/>
            <p:cNvSpPr/>
            <p:nvPr/>
          </p:nvSpPr>
          <p:spPr>
            <a:xfrm>
              <a:off x="5390426" y="-941701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04"/>
            <p:cNvSpPr/>
            <p:nvPr/>
          </p:nvSpPr>
          <p:spPr>
            <a:xfrm>
              <a:off x="3945953" y="480422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04"/>
            <p:cNvSpPr/>
            <p:nvPr/>
          </p:nvSpPr>
          <p:spPr>
            <a:xfrm>
              <a:off x="2501480" y="480422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04"/>
            <p:cNvSpPr/>
            <p:nvPr/>
          </p:nvSpPr>
          <p:spPr>
            <a:xfrm>
              <a:off x="1057007" y="480422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04"/>
            <p:cNvSpPr/>
            <p:nvPr/>
          </p:nvSpPr>
          <p:spPr>
            <a:xfrm>
              <a:off x="-387465" y="480422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04"/>
            <p:cNvSpPr/>
            <p:nvPr/>
          </p:nvSpPr>
          <p:spPr>
            <a:xfrm>
              <a:off x="8279371" y="4804223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04"/>
            <p:cNvSpPr/>
            <p:nvPr/>
          </p:nvSpPr>
          <p:spPr>
            <a:xfrm>
              <a:off x="6834899" y="480422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04"/>
            <p:cNvSpPr/>
            <p:nvPr/>
          </p:nvSpPr>
          <p:spPr>
            <a:xfrm>
              <a:off x="5390426" y="4804224"/>
              <a:ext cx="1251900" cy="12519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04" name="Google Shape;404;p86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Hi!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405" name="Google Shape;405;p86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being here!</a:t>
            </a:r>
            <a:endParaRPr/>
          </a:p>
        </p:txBody>
      </p:sp>
      <p:pic>
        <p:nvPicPr>
          <p:cNvPr id="406" name="Google Shape;406;p86" descr="Dan Williams avatar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98200" y="3464650"/>
            <a:ext cx="1347600" cy="16788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586" name="Google Shape;586;p105"/>
          <p:cNvSpPr txBox="1">
            <a:spLocks noGrp="1"/>
          </p:cNvSpPr>
          <p:nvPr>
            <p:ph type="title"/>
          </p:nvPr>
        </p:nvSpPr>
        <p:spPr>
          <a:xfrm>
            <a:off x="77150" y="4673700"/>
            <a:ext cx="52110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 few?</a:t>
            </a:r>
            <a:endParaRPr dirty="0"/>
          </a:p>
        </p:txBody>
      </p:sp>
      <p:grpSp>
        <p:nvGrpSpPr>
          <p:cNvPr id="2" name="Group 1" descr="A nebula in deep space with a square overlaid">
            <a:extLst>
              <a:ext uri="{FF2B5EF4-FFF2-40B4-BE49-F238E27FC236}">
                <a16:creationId xmlns:a16="http://schemas.microsoft.com/office/drawing/2014/main" id="{FB4B37D7-6108-0383-B6E4-A3446BE5CF4F}"/>
              </a:ext>
            </a:extLst>
          </p:cNvPr>
          <p:cNvGrpSpPr/>
          <p:nvPr/>
        </p:nvGrpSpPr>
        <p:grpSpPr>
          <a:xfrm>
            <a:off x="-1" y="-102725"/>
            <a:ext cx="9169003" cy="4641002"/>
            <a:chOff x="-74700" y="-111950"/>
            <a:chExt cx="9218698" cy="4641002"/>
          </a:xfrm>
        </p:grpSpPr>
        <p:pic>
          <p:nvPicPr>
            <p:cNvPr id="585" name="Google Shape;585;p105"/>
            <p:cNvPicPr preferRelativeResize="0"/>
            <p:nvPr/>
          </p:nvPicPr>
          <p:blipFill rotWithShape="1">
            <a:blip r:embed="rId3">
              <a:alphaModFix/>
            </a:blip>
            <a:srcRect t="28814" r="1574" b="17346"/>
            <a:stretch/>
          </p:blipFill>
          <p:spPr>
            <a:xfrm>
              <a:off x="-74700" y="-111950"/>
              <a:ext cx="9218698" cy="46410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8" name="Google Shape;588;p105" descr="A white box ove a section of the nebula"/>
            <p:cNvSpPr/>
            <p:nvPr/>
          </p:nvSpPr>
          <p:spPr>
            <a:xfrm>
              <a:off x="2580200" y="225900"/>
              <a:ext cx="3983700" cy="3983700"/>
            </a:xfrm>
            <a:prstGeom prst="rect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" name="Google Shape;587;p105"/>
          <p:cNvSpPr txBox="1">
            <a:spLocks noGrp="1"/>
          </p:cNvSpPr>
          <p:nvPr>
            <p:ph type="title"/>
          </p:nvPr>
        </p:nvSpPr>
        <p:spPr>
          <a:xfrm>
            <a:off x="6349278" y="4685746"/>
            <a:ext cx="22596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ublic Sans"/>
                <a:ea typeface="Public Sans"/>
                <a:cs typeface="Public Sans"/>
                <a:sym typeface="Public Sans"/>
              </a:rPr>
              <a:t>Credit: NASA/ESA/STScl</a:t>
            </a:r>
            <a:endParaRPr sz="1000"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0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21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593" name="Google Shape;593;p1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“I </a:t>
            </a:r>
            <a:r>
              <a:rPr lang="en" b="1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work better</a:t>
            </a:r>
            <a: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 with a box of constraints. The constraints help me keep track of everything.”</a:t>
            </a:r>
            <a:endParaRPr dirty="0">
              <a:solidFill>
                <a:schemeClr val="dk1"/>
              </a:solidFill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0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22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599" name="Google Shape;599;p1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“You’ve got this small set </a:t>
            </a:r>
            <a:b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</a:br>
            <a: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of building blocks. </a:t>
            </a:r>
            <a:b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</a:br>
            <a: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Once those are established, </a:t>
            </a:r>
            <a:b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</a:br>
            <a: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it’s </a:t>
            </a:r>
            <a:r>
              <a:rPr lang="en" b="1" dirty="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so easy to build</a:t>
            </a:r>
            <a:r>
              <a:rPr lang="en" dirty="0">
                <a:solidFill>
                  <a:schemeClr val="dk1"/>
                </a:solidFill>
                <a:latin typeface="Public Sans ExtraLight"/>
                <a:ea typeface="Public Sans ExtraLight"/>
                <a:cs typeface="Public Sans ExtraLight"/>
                <a:sym typeface="Public Sans ExtraLight"/>
              </a:rPr>
              <a:t>.”</a:t>
            </a:r>
            <a:endParaRPr dirty="0">
              <a:solidFill>
                <a:schemeClr val="dk1"/>
              </a:solidFill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10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605" name="Google Shape;605;p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A</a:t>
            </a:r>
            <a:r>
              <a:rPr lang="en" dirty="0">
                <a:solidFill>
                  <a:schemeClr val="lt1"/>
                </a:solidFill>
              </a:rPr>
              <a:t> design system </a:t>
            </a:r>
            <a:r>
              <a:rPr lang="en" dirty="0">
                <a:solidFill>
                  <a:schemeClr val="l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is a toolkit that supports design and development problem solving at scale.</a:t>
            </a:r>
            <a:endParaRPr dirty="0">
              <a:solidFill>
                <a:schemeClr val="l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10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Public Sans Medium"/>
                <a:ea typeface="Public Sans Medium"/>
                <a:cs typeface="Public Sans Medium"/>
                <a:sym typeface="Public Sans Medium"/>
              </a:rPr>
              <a:t>24</a:t>
            </a:fld>
            <a:endParaRPr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611" name="Google Shape;611;p109"/>
          <p:cNvSpPr txBox="1">
            <a:spLocks noGrp="1"/>
          </p:cNvSpPr>
          <p:nvPr>
            <p:ph type="title" idx="4294967295"/>
          </p:nvPr>
        </p:nvSpPr>
        <p:spPr>
          <a:xfrm>
            <a:off x="1179900" y="1863750"/>
            <a:ext cx="6784200" cy="14160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Like a hardware store for building digital products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Public Sans Medium"/>
                <a:ea typeface="Public Sans Medium"/>
                <a:cs typeface="Public Sans Medium"/>
                <a:sym typeface="Public Sans Medium"/>
              </a:rPr>
              <a:t>25</a:t>
            </a:fld>
            <a:endParaRPr dirty="0"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C0B824-AE2C-F904-88E0-BDF81C7F5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41492" y="-1146836"/>
            <a:ext cx="9723549" cy="1146836"/>
          </a:xfrm>
        </p:spPr>
        <p:txBody>
          <a:bodyPr/>
          <a:lstStyle/>
          <a:p>
            <a:r>
              <a:rPr lang="en-US" sz="4800" dirty="0"/>
              <a:t>A design system provides…</a:t>
            </a:r>
          </a:p>
        </p:txBody>
      </p:sp>
      <p:sp>
        <p:nvSpPr>
          <p:cNvPr id="617" name="Google Shape;617;p110"/>
          <p:cNvSpPr txBox="1"/>
          <p:nvPr/>
        </p:nvSpPr>
        <p:spPr>
          <a:xfrm>
            <a:off x="109783" y="1049775"/>
            <a:ext cx="4510500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Paint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Lumber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Doors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Cabinets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Smoke detectors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Sinks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619" name="Google Shape;619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6724" y="1049775"/>
            <a:ext cx="4449158" cy="3939913"/>
          </a:xfrm>
          <a:prstGeom prst="rect">
            <a:avLst/>
          </a:prstGeom>
          <a:solidFill>
            <a:srgbClr val="171716">
              <a:alpha val="85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18" name="Google Shape;618;p110"/>
          <p:cNvSpPr txBox="1"/>
          <p:nvPr/>
        </p:nvSpPr>
        <p:spPr>
          <a:xfrm>
            <a:off x="5291667" y="981017"/>
            <a:ext cx="374255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Color palettes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Buttons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Headers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Form inputs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Alerts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Icons</a:t>
            </a:r>
            <a:endParaRPr sz="4000" dirty="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Public Sans Medium"/>
                <a:ea typeface="Public Sans Medium"/>
                <a:cs typeface="Public Sans Medium"/>
                <a:sym typeface="Public Sans Medium"/>
              </a:rPr>
              <a:t>26</a:t>
            </a:fld>
            <a:endParaRPr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625" name="Google Shape;625;p111"/>
          <p:cNvSpPr txBox="1">
            <a:spLocks noGrp="1"/>
          </p:cNvSpPr>
          <p:nvPr>
            <p:ph type="title" idx="4294967295"/>
          </p:nvPr>
        </p:nvSpPr>
        <p:spPr>
          <a:xfrm>
            <a:off x="570250" y="1512125"/>
            <a:ext cx="8003400" cy="21192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Building a good </a:t>
            </a: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81AEFC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button</a:t>
            </a: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 or </a:t>
            </a:r>
            <a:b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an </a:t>
            </a: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81AEFC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icon</a:t>
            </a: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 is a solved problem.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Public Sans Medium"/>
                <a:ea typeface="Public Sans Medium"/>
                <a:cs typeface="Public Sans Medium"/>
                <a:sym typeface="Public Sans Medium"/>
              </a:rPr>
              <a:t>27</a:t>
            </a:fld>
            <a:endParaRPr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631" name="Google Shape;631;p112"/>
          <p:cNvSpPr txBox="1">
            <a:spLocks noGrp="1"/>
          </p:cNvSpPr>
          <p:nvPr>
            <p:ph type="title" idx="4294967295"/>
          </p:nvPr>
        </p:nvSpPr>
        <p:spPr>
          <a:xfrm>
            <a:off x="314225" y="1555800"/>
            <a:ext cx="8515500" cy="20319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We help teams focus </a:t>
            </a:r>
            <a:b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their time on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81AEFC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high-value</a:t>
            </a: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FFBE2E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 unsolved problems.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9C76"/>
        </a:solidFill>
        <a:effectLst/>
      </p:bgPr>
    </p:bg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28</a:t>
            </a:fld>
            <a:endParaRPr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637" name="Google Shape;637;p1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B1B1B"/>
                </a:solidFill>
              </a:rPr>
              <a:t>USWDS is a tool to share, improve, and record </a:t>
            </a:r>
            <a:br>
              <a:rPr lang="en" dirty="0">
                <a:solidFill>
                  <a:srgbClr val="1B1B1B"/>
                </a:solidFill>
              </a:rPr>
            </a:br>
            <a:r>
              <a:rPr lang="en" dirty="0">
                <a:solidFill>
                  <a:srgbClr val="1B1B1B"/>
                </a:solidFill>
              </a:rPr>
              <a:t>what we know. </a:t>
            </a:r>
            <a:endParaRPr dirty="0">
              <a:solidFill>
                <a:srgbClr val="1B1B1B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9C76"/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29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643" name="Google Shape;643;p114"/>
          <p:cNvSpPr txBox="1">
            <a:spLocks noGrp="1"/>
          </p:cNvSpPr>
          <p:nvPr>
            <p:ph type="title"/>
          </p:nvPr>
        </p:nvSpPr>
        <p:spPr>
          <a:xfrm>
            <a:off x="311700" y="144754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Our mission</a:t>
            </a:r>
            <a:endParaRPr sz="3200" dirty="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45" name="Google Shape;645;p114"/>
          <p:cNvSpPr txBox="1">
            <a:spLocks noGrp="1"/>
          </p:cNvSpPr>
          <p:nvPr>
            <p:ph type="body" idx="1"/>
          </p:nvPr>
        </p:nvSpPr>
        <p:spPr>
          <a:xfrm>
            <a:off x="668400" y="2051040"/>
            <a:ext cx="7807200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Shaping the future of government digital services</a:t>
            </a:r>
            <a:endParaRPr sz="4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412" name="Google Shape;412;p87"/>
          <p:cNvSpPr txBox="1">
            <a:spLocks noGrp="1"/>
          </p:cNvSpPr>
          <p:nvPr>
            <p:ph type="title"/>
          </p:nvPr>
        </p:nvSpPr>
        <p:spPr>
          <a:xfrm>
            <a:off x="311700" y="10445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413" name="Google Shape;413;p87"/>
          <p:cNvSpPr txBox="1">
            <a:spLocks noGrp="1"/>
          </p:cNvSpPr>
          <p:nvPr>
            <p:ph type="body" idx="1"/>
          </p:nvPr>
        </p:nvSpPr>
        <p:spPr>
          <a:xfrm>
            <a:off x="668400" y="164802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87"/>
          <p:cNvSpPr txBox="1">
            <a:spLocks noGrp="1"/>
          </p:cNvSpPr>
          <p:nvPr>
            <p:ph type="body" idx="2"/>
          </p:nvPr>
        </p:nvSpPr>
        <p:spPr>
          <a:xfrm>
            <a:off x="668400" y="217331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USWDS Basics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87"/>
          <p:cNvSpPr txBox="1">
            <a:spLocks noGrp="1"/>
          </p:cNvSpPr>
          <p:nvPr>
            <p:ph type="body" idx="3"/>
          </p:nvPr>
        </p:nvSpPr>
        <p:spPr>
          <a:xfrm>
            <a:off x="668400" y="2693601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6" name="Google Shape;416;p87" descr="Dan Williams avatar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5100" y="4303925"/>
            <a:ext cx="673800" cy="839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4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9C76"/>
        </a:solidFill>
        <a:effectLst/>
      </p:bgPr>
    </p:bg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30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650" name="Google Shape;650;p115"/>
          <p:cNvSpPr txBox="1">
            <a:spLocks noGrp="1"/>
          </p:cNvSpPr>
          <p:nvPr>
            <p:ph type="title"/>
          </p:nvPr>
        </p:nvSpPr>
        <p:spPr>
          <a:xfrm>
            <a:off x="311700" y="93864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Our vision</a:t>
            </a:r>
            <a:endParaRPr sz="3200" dirty="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52" name="Google Shape;652;p115"/>
          <p:cNvSpPr txBox="1">
            <a:spLocks noGrp="1"/>
          </p:cNvSpPr>
          <p:nvPr>
            <p:ph type="body" idx="1"/>
          </p:nvPr>
        </p:nvSpPr>
        <p:spPr>
          <a:xfrm>
            <a:off x="668400" y="1542149"/>
            <a:ext cx="7807200" cy="16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Empowered and supported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digital service teams. 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Familiar and easy-to-use digital services.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9C76"/>
        </a:solidFill>
        <a:effectLst/>
      </p:bgPr>
    </p:bg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31</a:t>
            </a:fld>
            <a:endParaRPr dirty="0">
              <a:solidFill>
                <a:schemeClr val="dk1"/>
              </a:solidFill>
            </a:endParaRPr>
          </a:p>
        </p:txBody>
      </p:sp>
      <p:sp>
        <p:nvSpPr>
          <p:cNvPr id="657" name="Google Shape;657;p116"/>
          <p:cNvSpPr txBox="1">
            <a:spLocks noGrp="1"/>
          </p:cNvSpPr>
          <p:nvPr>
            <p:ph type="title"/>
          </p:nvPr>
        </p:nvSpPr>
        <p:spPr>
          <a:xfrm>
            <a:off x="311700" y="117973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Our polestar</a:t>
            </a:r>
            <a:endParaRPr sz="3200" dirty="0">
              <a:solidFill>
                <a:schemeClr val="dk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659" name="Google Shape;659;p116"/>
          <p:cNvSpPr txBox="1">
            <a:spLocks noGrp="1"/>
          </p:cNvSpPr>
          <p:nvPr>
            <p:ph type="body" idx="1"/>
          </p:nvPr>
        </p:nvSpPr>
        <p:spPr>
          <a:xfrm>
            <a:off x="311700" y="1783229"/>
            <a:ext cx="8520600" cy="18308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We help government teams align, design, and keep their websites and services up to date</a:t>
            </a:r>
            <a:endParaRPr sz="4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664" name="Google Shape;664;p1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Since 2015. 🎉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(That’s ten years!?!)</a:t>
            </a:r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670" name="Google Shape;670;p1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Over 500 websites.</a:t>
            </a:r>
            <a:endParaRPr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Over a billion pageviews.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 in 5 government sessions.</a:t>
            </a:r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678" name="Google Shape;678;p119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1831553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ssa.gov</a:t>
            </a:r>
            <a:endParaRPr dirty="0"/>
          </a:p>
        </p:txBody>
      </p:sp>
      <p:sp>
        <p:nvSpPr>
          <p:cNvPr id="676" name="Google Shape;676;p119"/>
          <p:cNvSpPr txBox="1">
            <a:spLocks noGrp="1"/>
          </p:cNvSpPr>
          <p:nvPr>
            <p:ph type="title"/>
          </p:nvPr>
        </p:nvSpPr>
        <p:spPr>
          <a:xfrm>
            <a:off x="4571999" y="259294"/>
            <a:ext cx="4014775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U.S. Social Security Administration </a:t>
            </a:r>
            <a:endParaRPr dirty="0"/>
          </a:p>
        </p:txBody>
      </p:sp>
      <p:pic>
        <p:nvPicPr>
          <p:cNvPr id="679" name="Google Shape;679;p119" descr="Social Security Administration homepag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37394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1412"/>
            </a:avLst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686" name="Google Shape;686;p120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229601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va.gov</a:t>
            </a:r>
            <a:endParaRPr dirty="0"/>
          </a:p>
        </p:txBody>
      </p:sp>
      <p:sp>
        <p:nvSpPr>
          <p:cNvPr id="684" name="Google Shape;684;p120"/>
          <p:cNvSpPr txBox="1">
            <a:spLocks noGrp="1"/>
          </p:cNvSpPr>
          <p:nvPr>
            <p:ph type="title"/>
          </p:nvPr>
        </p:nvSpPr>
        <p:spPr>
          <a:xfrm>
            <a:off x="4571999" y="259300"/>
            <a:ext cx="4085701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U.S. Department of Veterans Affairs</a:t>
            </a:r>
            <a:endParaRPr dirty="0"/>
          </a:p>
        </p:txBody>
      </p:sp>
      <p:pic>
        <p:nvPicPr>
          <p:cNvPr id="687" name="Google Shape;687;p120" descr="Veterans Administration homepag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37394"/>
          <a:stretch/>
        </p:blipFill>
        <p:spPr>
          <a:xfrm>
            <a:off x="557275" y="895300"/>
            <a:ext cx="8029500" cy="4680000"/>
          </a:xfrm>
          <a:prstGeom prst="roundRect">
            <a:avLst>
              <a:gd name="adj" fmla="val 1630"/>
            </a:avLst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rgbClr val="FFFFFF">
              <a:alpha val="797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36</a:t>
            </a:fld>
            <a:endParaRPr dirty="0"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076FB-7FA8-D124-DEB9-F953EEB36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-1366527"/>
            <a:ext cx="8520600" cy="1473927"/>
          </a:xfrm>
        </p:spPr>
        <p:txBody>
          <a:bodyPr/>
          <a:lstStyle/>
          <a:p>
            <a:r>
              <a:rPr lang="en-US" dirty="0"/>
              <a:t>Delivering a digital-first public experience</a:t>
            </a:r>
          </a:p>
        </p:txBody>
      </p:sp>
      <p:pic>
        <p:nvPicPr>
          <p:cNvPr id="692" name="Google Shape;692;p121" descr="M-23-22 HTML page on WhiteHouse.gov"/>
          <p:cNvPicPr preferRelativeResize="0"/>
          <p:nvPr/>
        </p:nvPicPr>
        <p:blipFill rotWithShape="1">
          <a:blip r:embed="rId3">
            <a:alphaModFix/>
          </a:blip>
          <a:srcRect l="1446" r="1456"/>
          <a:stretch/>
        </p:blipFill>
        <p:spPr>
          <a:xfrm>
            <a:off x="435425" y="427075"/>
            <a:ext cx="8273152" cy="4177099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2475" y="96600"/>
            <a:ext cx="8926200" cy="4939500"/>
          </a:xfrm>
          <a:prstGeom prst="rect">
            <a:avLst/>
          </a:prstGeom>
          <a:noFill/>
          <a:ln w="228600" cap="flat" cmpd="sng">
            <a:solidFill>
              <a:srgbClr val="FFF2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AEFC"/>
        </a:solidFill>
        <a:effectLst/>
      </p:bgPr>
    </p:bg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1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37</a:t>
            </a:fld>
            <a:endParaRPr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352273-143F-FEA3-ABA2-BD29D78A2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-756179"/>
            <a:ext cx="8520600" cy="842862"/>
          </a:xfrm>
        </p:spPr>
        <p:txBody>
          <a:bodyPr/>
          <a:lstStyle/>
          <a:p>
            <a:r>
              <a:rPr lang="en-US" dirty="0"/>
              <a:t>Federal Website Standards</a:t>
            </a:r>
          </a:p>
        </p:txBody>
      </p:sp>
      <p:pic>
        <p:nvPicPr>
          <p:cNvPr id="699" name="Google Shape;699;p122" descr="Federal Website Standards homepage"/>
          <p:cNvPicPr preferRelativeResize="0"/>
          <p:nvPr/>
        </p:nvPicPr>
        <p:blipFill rotWithShape="1">
          <a:blip r:embed="rId3">
            <a:alphaModFix/>
          </a:blip>
          <a:srcRect t="1083" b="9366"/>
          <a:stretch/>
        </p:blipFill>
        <p:spPr>
          <a:xfrm>
            <a:off x="557250" y="530500"/>
            <a:ext cx="8029500" cy="41748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1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711" name="Google Shape;711;p1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6500"/>
                </a:solidFill>
              </a:rPr>
              <a:t>Consistency.</a:t>
            </a:r>
            <a:endParaRPr dirty="0">
              <a:solidFill>
                <a:srgbClr val="FF65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A common design language.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39</a:t>
            </a:fld>
            <a:endParaRPr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719" name="Google Shape;719;p125"/>
          <p:cNvSpPr txBox="1">
            <a:spLocks noGrp="1"/>
          </p:cNvSpPr>
          <p:nvPr>
            <p:ph type="title" idx="4294967295"/>
          </p:nvPr>
        </p:nvSpPr>
        <p:spPr>
          <a:xfrm>
            <a:off x="0" y="893925"/>
            <a:ext cx="9130500" cy="15267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7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Principles</a:t>
            </a:r>
          </a:p>
        </p:txBody>
      </p:sp>
      <p:pic>
        <p:nvPicPr>
          <p:cNvPr id="717" name="Google Shape;717;p125" descr="Colorful geodesic dome"/>
          <p:cNvPicPr preferRelativeResize="0"/>
          <p:nvPr/>
        </p:nvPicPr>
        <p:blipFill rotWithShape="1">
          <a:blip r:embed="rId3">
            <a:alphaModFix/>
          </a:blip>
          <a:srcRect t="53475"/>
          <a:stretch/>
        </p:blipFill>
        <p:spPr>
          <a:xfrm>
            <a:off x="0" y="2750525"/>
            <a:ext cx="9139025" cy="23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22" name="Google Shape;422;p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updates</a:t>
            </a: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726" name="Google Shape;726;p126"/>
          <p:cNvSpPr txBox="1">
            <a:spLocks noGrp="1"/>
          </p:cNvSpPr>
          <p:nvPr>
            <p:ph type="title" idx="4294967295"/>
          </p:nvPr>
        </p:nvSpPr>
        <p:spPr>
          <a:xfrm>
            <a:off x="964736" y="513179"/>
            <a:ext cx="7434300" cy="4119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68575" tIns="68575" rIns="68575" bIns="6857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6500"/>
                </a:solidFill>
                <a:effectLst/>
                <a:uLnTx/>
                <a:uFillTx/>
                <a:latin typeface="Public Sans"/>
                <a:ea typeface="Public Sans"/>
                <a:cs typeface="Public Sans"/>
                <a:sym typeface="Public Sans"/>
              </a:rPr>
              <a:t>Design principles</a:t>
            </a:r>
          </a:p>
        </p:txBody>
      </p:sp>
      <p:sp>
        <p:nvSpPr>
          <p:cNvPr id="725" name="Google Shape;725;p126"/>
          <p:cNvSpPr txBox="1"/>
          <p:nvPr/>
        </p:nvSpPr>
        <p:spPr>
          <a:xfrm>
            <a:off x="944325" y="928826"/>
            <a:ext cx="7434300" cy="3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Start with real user needs.</a:t>
            </a:r>
            <a:endParaRPr sz="4000" dirty="0">
              <a:solidFill>
                <a:srgbClr val="FFFFFF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Earn trust.</a:t>
            </a:r>
            <a:endParaRPr sz="4000" dirty="0">
              <a:solidFill>
                <a:srgbClr val="FFFFFF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Embrace accessibility.</a:t>
            </a:r>
            <a:endParaRPr sz="4000" dirty="0">
              <a:solidFill>
                <a:srgbClr val="FFFFFF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Promote continuity.</a:t>
            </a:r>
            <a:endParaRPr sz="4000" dirty="0">
              <a:solidFill>
                <a:srgbClr val="FFFFFF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Listen.</a:t>
            </a:r>
            <a:endParaRPr sz="4000" dirty="0">
              <a:solidFill>
                <a:srgbClr val="FFFFFF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41</a:t>
            </a:fld>
            <a:endParaRPr dirty="0"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734" name="Google Shape;734;p127"/>
          <p:cNvSpPr txBox="1">
            <a:spLocks noGrp="1"/>
          </p:cNvSpPr>
          <p:nvPr>
            <p:ph type="title" idx="4294967295"/>
          </p:nvPr>
        </p:nvSpPr>
        <p:spPr>
          <a:xfrm>
            <a:off x="-4387" y="860082"/>
            <a:ext cx="9138900" cy="171166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7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Patterns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Public Sans"/>
                <a:ea typeface="Public Sans"/>
                <a:cs typeface="Public Sans"/>
                <a:sym typeface="Public Sans"/>
              </a:rPr>
              <a:t>Interactions</a:t>
            </a:r>
          </a:p>
        </p:txBody>
      </p:sp>
      <p:pic>
        <p:nvPicPr>
          <p:cNvPr id="732" name="Google Shape;732;p127" descr="Colorful geodesic dome"/>
          <p:cNvPicPr preferRelativeResize="0"/>
          <p:nvPr/>
        </p:nvPicPr>
        <p:blipFill rotWithShape="1">
          <a:blip r:embed="rId3">
            <a:alphaModFix/>
          </a:blip>
          <a:srcRect t="52342"/>
          <a:stretch/>
        </p:blipFill>
        <p:spPr>
          <a:xfrm>
            <a:off x="0" y="2692275"/>
            <a:ext cx="9139025" cy="245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740" name="Google Shape;740;p1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 guidance for 17 patterns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43" name="Google Shape;743;p128"/>
          <p:cNvSpPr txBox="1">
            <a:spLocks noGrp="1"/>
          </p:cNvSpPr>
          <p:nvPr>
            <p:ph type="body" idx="1"/>
          </p:nvPr>
        </p:nvSpPr>
        <p:spPr>
          <a:xfrm>
            <a:off x="311700" y="1195124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a name</a:t>
            </a:r>
            <a:endParaRPr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a date of birth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an address</a:t>
            </a:r>
            <a:endParaRPr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an email address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a phone number</a:t>
            </a:r>
            <a:endParaRPr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a gender identity or sex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pronouns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their race and ethnicity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a Social Security Number</a:t>
            </a:r>
            <a:endParaRPr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742" name="Google Shape;742;p128"/>
          <p:cNvSpPr txBox="1">
            <a:spLocks noGrp="1"/>
          </p:cNvSpPr>
          <p:nvPr>
            <p:ph type="body" idx="2"/>
          </p:nvPr>
        </p:nvSpPr>
        <p:spPr>
          <a:xfrm>
            <a:off x="4832400" y="1195124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Provide contact preferences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Understand expectations and build trust in complex forms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Progress smoothly through complex forms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Keep a record of submitted form information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Indicate language preference 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Select from two site languages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Select from three or more site languages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Find selected multilingual content</a:t>
            </a: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750" name="Google Shape;750;p129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Address pattern</a:t>
            </a:r>
            <a:endParaRPr dirty="0"/>
          </a:p>
        </p:txBody>
      </p:sp>
      <p:sp>
        <p:nvSpPr>
          <p:cNvPr id="748" name="Google Shape;748;p129"/>
          <p:cNvSpPr txBox="1">
            <a:spLocks noGrp="1"/>
          </p:cNvSpPr>
          <p:nvPr>
            <p:ph type="title"/>
          </p:nvPr>
        </p:nvSpPr>
        <p:spPr>
          <a:xfrm>
            <a:off x="4860757" y="259300"/>
            <a:ext cx="3796943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and problems solved</a:t>
            </a:r>
            <a:endParaRPr dirty="0"/>
          </a:p>
        </p:txBody>
      </p:sp>
      <p:pic>
        <p:nvPicPr>
          <p:cNvPr id="751" name="Google Shape;751;p129" descr="Address pattern pag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4586" b="56114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2065"/>
            </a:avLst>
          </a:prstGeom>
        </p:spPr>
      </p:pic>
      <p:sp>
        <p:nvSpPr>
          <p:cNvPr id="2" name="Google Shape;828;p138">
            <a:extLst>
              <a:ext uri="{FF2B5EF4-FFF2-40B4-BE49-F238E27FC236}">
                <a16:creationId xmlns:a16="http://schemas.microsoft.com/office/drawing/2014/main" id="{EC5FA842-B2A1-4415-38F0-4670D7C67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0524" y="3875800"/>
            <a:ext cx="5658900" cy="858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130"/>
          <p:cNvSpPr txBox="1">
            <a:spLocks noGrp="1"/>
          </p:cNvSpPr>
          <p:nvPr>
            <p:ph type="sldNum" idx="12"/>
          </p:nvPr>
        </p:nvSpPr>
        <p:spPr>
          <a:xfrm>
            <a:off x="8657700" y="4663217"/>
            <a:ext cx="363458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sp>
        <p:nvSpPr>
          <p:cNvPr id="758" name="Google Shape;758;p130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Address pattern</a:t>
            </a:r>
            <a:endParaRPr/>
          </a:p>
        </p:txBody>
      </p:sp>
      <p:sp>
        <p:nvSpPr>
          <p:cNvPr id="756" name="Google Shape;756;p130"/>
          <p:cNvSpPr txBox="1">
            <a:spLocks noGrp="1"/>
          </p:cNvSpPr>
          <p:nvPr>
            <p:ph type="title"/>
          </p:nvPr>
        </p:nvSpPr>
        <p:spPr>
          <a:xfrm>
            <a:off x="4991697" y="259300"/>
            <a:ext cx="3666003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to do and what not to do</a:t>
            </a:r>
            <a:endParaRPr dirty="0"/>
          </a:p>
        </p:txBody>
      </p:sp>
      <p:pic>
        <p:nvPicPr>
          <p:cNvPr id="759" name="Google Shape;759;p130" descr="Address pattern page: Dos and dont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18" b="59482"/>
          <a:stretch/>
        </p:blipFill>
        <p:spPr>
          <a:xfrm>
            <a:off x="557250" y="895300"/>
            <a:ext cx="8029500" cy="4248200"/>
          </a:xfrm>
          <a:prstGeom prst="roundRect">
            <a:avLst>
              <a:gd name="adj" fmla="val 1847"/>
            </a:avLst>
          </a:prstGeom>
        </p:spPr>
      </p:pic>
      <p:sp>
        <p:nvSpPr>
          <p:cNvPr id="2" name="Google Shape;828;p138">
            <a:extLst>
              <a:ext uri="{FF2B5EF4-FFF2-40B4-BE49-F238E27FC236}">
                <a16:creationId xmlns:a16="http://schemas.microsoft.com/office/drawing/2014/main" id="{88B3E5E7-4C36-A8A4-96BC-8A6E00547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5018" y="983221"/>
            <a:ext cx="5676281" cy="85558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31"/>
          <p:cNvSpPr txBox="1">
            <a:spLocks noGrp="1"/>
          </p:cNvSpPr>
          <p:nvPr>
            <p:ph type="sldNum" idx="12"/>
          </p:nvPr>
        </p:nvSpPr>
        <p:spPr>
          <a:xfrm>
            <a:off x="8657700" y="4663217"/>
            <a:ext cx="363457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767" name="Google Shape;767;p131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Address pattern</a:t>
            </a:r>
            <a:endParaRPr dirty="0"/>
          </a:p>
        </p:txBody>
      </p:sp>
      <p:sp>
        <p:nvSpPr>
          <p:cNvPr id="765" name="Google Shape;765;p131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 previews and templates</a:t>
            </a:r>
            <a:endParaRPr dirty="0"/>
          </a:p>
        </p:txBody>
      </p:sp>
      <p:pic>
        <p:nvPicPr>
          <p:cNvPr id="768" name="Google Shape;768;p131" descr="Address pattern page: Pattern preview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37" b="59463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2066"/>
            </a:avLst>
          </a:prstGeom>
        </p:spPr>
      </p:pic>
      <p:sp>
        <p:nvSpPr>
          <p:cNvPr id="2" name="Google Shape;828;p138">
            <a:extLst>
              <a:ext uri="{FF2B5EF4-FFF2-40B4-BE49-F238E27FC236}">
                <a16:creationId xmlns:a16="http://schemas.microsoft.com/office/drawing/2014/main" id="{2837441B-A1E6-5333-EC2F-D370ABBF5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6470" y="4957939"/>
            <a:ext cx="3295834" cy="185561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" name="Google Shape;828;p138">
            <a:extLst>
              <a:ext uri="{FF2B5EF4-FFF2-40B4-BE49-F238E27FC236}">
                <a16:creationId xmlns:a16="http://schemas.microsoft.com/office/drawing/2014/main" id="{D33F43D6-B8F1-7F16-6BA1-8C5C5A9A0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6548810" y="4965370"/>
            <a:ext cx="1170151" cy="17813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132"/>
          <p:cNvSpPr txBox="1">
            <a:spLocks noGrp="1"/>
          </p:cNvSpPr>
          <p:nvPr>
            <p:ph type="sldNum" idx="12"/>
          </p:nvPr>
        </p:nvSpPr>
        <p:spPr>
          <a:xfrm>
            <a:off x="8657700" y="4663217"/>
            <a:ext cx="363458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775" name="Google Shape;775;p132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Address pattern</a:t>
            </a:r>
            <a:endParaRPr/>
          </a:p>
        </p:txBody>
      </p:sp>
      <p:sp>
        <p:nvSpPr>
          <p:cNvPr id="773" name="Google Shape;773;p132"/>
          <p:cNvSpPr txBox="1">
            <a:spLocks noGrp="1"/>
          </p:cNvSpPr>
          <p:nvPr>
            <p:ph type="title"/>
          </p:nvPr>
        </p:nvSpPr>
        <p:spPr>
          <a:xfrm>
            <a:off x="4967099" y="259300"/>
            <a:ext cx="3690601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Usability guidance</a:t>
            </a:r>
            <a:endParaRPr dirty="0"/>
          </a:p>
        </p:txBody>
      </p:sp>
      <p:pic>
        <p:nvPicPr>
          <p:cNvPr id="776" name="Google Shape;776;p132" descr="Address pattern page: usability guidanc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69" b="59431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2066"/>
            </a:avLst>
          </a:prstGeom>
        </p:spPr>
      </p:pic>
      <p:sp>
        <p:nvSpPr>
          <p:cNvPr id="2" name="Google Shape;828;p138">
            <a:extLst>
              <a:ext uri="{FF2B5EF4-FFF2-40B4-BE49-F238E27FC236}">
                <a16:creationId xmlns:a16="http://schemas.microsoft.com/office/drawing/2014/main" id="{3151DF7D-820E-CEE3-9803-CAE4730BE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8769" y="4975912"/>
            <a:ext cx="5510150" cy="167588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" name="Google Shape;828;p138">
            <a:extLst>
              <a:ext uri="{FF2B5EF4-FFF2-40B4-BE49-F238E27FC236}">
                <a16:creationId xmlns:a16="http://schemas.microsoft.com/office/drawing/2014/main" id="{5164B13F-457B-FCC7-3EF9-87964370B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4731" y="4985619"/>
            <a:ext cx="1373343" cy="157881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33"/>
          <p:cNvSpPr txBox="1">
            <a:spLocks noGrp="1"/>
          </p:cNvSpPr>
          <p:nvPr>
            <p:ph type="sldNum" idx="12"/>
          </p:nvPr>
        </p:nvSpPr>
        <p:spPr>
          <a:xfrm>
            <a:off x="8657700" y="4663217"/>
            <a:ext cx="363458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783" name="Google Shape;783;p13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Address pattern</a:t>
            </a:r>
            <a:endParaRPr/>
          </a:p>
        </p:txBody>
      </p:sp>
      <p:sp>
        <p:nvSpPr>
          <p:cNvPr id="781" name="Google Shape;781;p133"/>
          <p:cNvSpPr txBox="1">
            <a:spLocks noGrp="1"/>
          </p:cNvSpPr>
          <p:nvPr>
            <p:ph type="title"/>
          </p:nvPr>
        </p:nvSpPr>
        <p:spPr>
          <a:xfrm>
            <a:off x="4991697" y="259300"/>
            <a:ext cx="3666003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 usability guidance</a:t>
            </a:r>
            <a:endParaRPr dirty="0"/>
          </a:p>
        </p:txBody>
      </p:sp>
      <p:pic>
        <p:nvPicPr>
          <p:cNvPr id="784" name="Google Shape;784;p133" descr="Address pattern page: related component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10" b="59490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1848"/>
            </a:avLst>
          </a:prstGeom>
        </p:spPr>
      </p:pic>
      <p:sp>
        <p:nvSpPr>
          <p:cNvPr id="2" name="Google Shape;828;p138">
            <a:extLst>
              <a:ext uri="{FF2B5EF4-FFF2-40B4-BE49-F238E27FC236}">
                <a16:creationId xmlns:a16="http://schemas.microsoft.com/office/drawing/2014/main" id="{32335E8B-131A-1C8A-0A7D-8A2AA213D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8025" y="900094"/>
            <a:ext cx="5658900" cy="858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" name="Google Shape;828;p138">
            <a:extLst>
              <a:ext uri="{FF2B5EF4-FFF2-40B4-BE49-F238E27FC236}">
                <a16:creationId xmlns:a16="http://schemas.microsoft.com/office/drawing/2014/main" id="{D64509BF-C918-7E77-240F-58AD337E5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31124" y="5090274"/>
            <a:ext cx="1586601" cy="53226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1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48</a:t>
            </a:fld>
            <a:endParaRPr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792" name="Google Shape;792;p134"/>
          <p:cNvSpPr txBox="1">
            <a:spLocks noGrp="1"/>
          </p:cNvSpPr>
          <p:nvPr>
            <p:ph type="title" idx="4294967295"/>
          </p:nvPr>
        </p:nvSpPr>
        <p:spPr>
          <a:xfrm>
            <a:off x="68064" y="893924"/>
            <a:ext cx="9010800" cy="16778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7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Components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Public Sans"/>
                <a:ea typeface="Public Sans"/>
                <a:cs typeface="Public Sans"/>
                <a:sym typeface="Public Sans"/>
              </a:rPr>
              <a:t>Code, guidance, and accessibility tests</a:t>
            </a:r>
          </a:p>
        </p:txBody>
      </p:sp>
      <p:pic>
        <p:nvPicPr>
          <p:cNvPr id="790" name="Google Shape;790;p134" descr="Colorful geodesic dome"/>
          <p:cNvPicPr preferRelativeResize="0"/>
          <p:nvPr/>
        </p:nvPicPr>
        <p:blipFill rotWithShape="1">
          <a:blip r:embed="rId3">
            <a:alphaModFix/>
          </a:blip>
          <a:srcRect t="56383"/>
          <a:stretch/>
        </p:blipFill>
        <p:spPr>
          <a:xfrm>
            <a:off x="0" y="2900100"/>
            <a:ext cx="9139025" cy="2243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1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 dirty="0"/>
          </a:p>
        </p:txBody>
      </p:sp>
      <p:sp>
        <p:nvSpPr>
          <p:cNvPr id="798" name="Google Shape;798;p135"/>
          <p:cNvSpPr txBox="1">
            <a:spLocks noGrp="1"/>
          </p:cNvSpPr>
          <p:nvPr>
            <p:ph type="title"/>
          </p:nvPr>
        </p:nvSpPr>
        <p:spPr>
          <a:xfrm>
            <a:off x="217271" y="213808"/>
            <a:ext cx="870945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48 common components and usability guidance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00" name="Google Shape;800;p135"/>
          <p:cNvSpPr txBox="1">
            <a:spLocks noGrp="1"/>
          </p:cNvSpPr>
          <p:nvPr>
            <p:ph type="body" idx="1"/>
          </p:nvPr>
        </p:nvSpPr>
        <p:spPr>
          <a:xfrm>
            <a:off x="217271" y="1118924"/>
            <a:ext cx="2310145" cy="37488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Accordion</a:t>
            </a:r>
            <a:endParaRPr sz="19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Alert</a:t>
            </a:r>
            <a:endParaRPr sz="19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Banner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Breadcrumb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Button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Button group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Card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Character count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Checkbox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Collection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Combo box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Data viz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801" name="Google Shape;801;p135"/>
          <p:cNvSpPr txBox="1">
            <a:spLocks noGrp="1"/>
          </p:cNvSpPr>
          <p:nvPr>
            <p:ph type="body" idx="1"/>
          </p:nvPr>
        </p:nvSpPr>
        <p:spPr>
          <a:xfrm>
            <a:off x="2387362" y="1118925"/>
            <a:ext cx="1864275" cy="3748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Date picker</a:t>
            </a:r>
            <a:endParaRPr sz="19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Date range 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File input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Footer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Form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Grid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Header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Icon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Icon list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Identifier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In-page nav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Input mask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802" name="Google Shape;802;p135"/>
          <p:cNvSpPr txBox="1">
            <a:spLocks noGrp="1"/>
          </p:cNvSpPr>
          <p:nvPr>
            <p:ph type="body" idx="1"/>
          </p:nvPr>
        </p:nvSpPr>
        <p:spPr>
          <a:xfrm>
            <a:off x="4119986" y="1111201"/>
            <a:ext cx="2496600" cy="3748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Input prefix/suffix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Language selector</a:t>
            </a:r>
            <a:endParaRPr sz="19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Link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List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Memorable date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Modal</a:t>
            </a:r>
            <a:endParaRPr sz="19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Pagination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Process list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Prose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Radio buttons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Range slider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Search</a:t>
            </a:r>
            <a:endParaRPr sz="1900" b="0" dirty="0">
              <a:solidFill>
                <a:schemeClr val="dk2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803" name="Google Shape;803;p135"/>
          <p:cNvSpPr txBox="1">
            <a:spLocks noGrp="1"/>
          </p:cNvSpPr>
          <p:nvPr>
            <p:ph type="body" idx="1"/>
          </p:nvPr>
        </p:nvSpPr>
        <p:spPr>
          <a:xfrm>
            <a:off x="6772780" y="1154616"/>
            <a:ext cx="1880116" cy="3731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Select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Side nav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Site alert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Step indicator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Summary box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Table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Tag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Text input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Time picker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Tooltip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Typography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dirty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Validation</a:t>
            </a:r>
            <a:endParaRPr sz="1900" b="0" dirty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428" name="Google Shape;428;p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USWDS 3.12.0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Out next week </a:t>
            </a:r>
            <a:endParaRPr dirty="0"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sp>
        <p:nvSpPr>
          <p:cNvPr id="810" name="Google Shape;810;p136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Text input component</a:t>
            </a:r>
            <a:endParaRPr dirty="0"/>
          </a:p>
        </p:txBody>
      </p:sp>
      <p:sp>
        <p:nvSpPr>
          <p:cNvPr id="808" name="Google Shape;808;p136"/>
          <p:cNvSpPr txBox="1">
            <a:spLocks noGrp="1"/>
          </p:cNvSpPr>
          <p:nvPr>
            <p:ph type="title"/>
          </p:nvPr>
        </p:nvSpPr>
        <p:spPr>
          <a:xfrm>
            <a:off x="4991697" y="259300"/>
            <a:ext cx="3666003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and preview</a:t>
            </a:r>
            <a:endParaRPr dirty="0"/>
          </a:p>
        </p:txBody>
      </p:sp>
      <p:pic>
        <p:nvPicPr>
          <p:cNvPr id="811" name="Google Shape;811;p136" descr="Text input component pag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171" b="30355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1847"/>
            </a:avLst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 dirty="0"/>
          </a:p>
        </p:txBody>
      </p:sp>
      <p:sp>
        <p:nvSpPr>
          <p:cNvPr id="818" name="Google Shape;818;p137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Text input component</a:t>
            </a:r>
            <a:endParaRPr/>
          </a:p>
        </p:txBody>
      </p:sp>
      <p:sp>
        <p:nvSpPr>
          <p:cNvPr id="816" name="Google Shape;816;p137"/>
          <p:cNvSpPr txBox="1">
            <a:spLocks noGrp="1"/>
          </p:cNvSpPr>
          <p:nvPr>
            <p:ph type="title"/>
          </p:nvPr>
        </p:nvSpPr>
        <p:spPr>
          <a:xfrm>
            <a:off x="4967099" y="259300"/>
            <a:ext cx="3690601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code</a:t>
            </a:r>
            <a:endParaRPr dirty="0"/>
          </a:p>
        </p:txBody>
      </p:sp>
      <p:pic>
        <p:nvPicPr>
          <p:cNvPr id="819" name="Google Shape;819;p137" descr="Text input component page with component cod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880" b="35646"/>
          <a:stretch/>
        </p:blipFill>
        <p:spPr>
          <a:xfrm>
            <a:off x="557275" y="895300"/>
            <a:ext cx="8029500" cy="4161517"/>
          </a:xfrm>
          <a:prstGeom prst="roundRect">
            <a:avLst>
              <a:gd name="adj" fmla="val 2501"/>
            </a:avLst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  <p:sp>
        <p:nvSpPr>
          <p:cNvPr id="826" name="Google Shape;826;p138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Text input component</a:t>
            </a:r>
            <a:endParaRPr dirty="0"/>
          </a:p>
        </p:txBody>
      </p:sp>
      <p:sp>
        <p:nvSpPr>
          <p:cNvPr id="824" name="Google Shape;824;p138"/>
          <p:cNvSpPr txBox="1">
            <a:spLocks noGrp="1"/>
          </p:cNvSpPr>
          <p:nvPr>
            <p:ph type="title"/>
          </p:nvPr>
        </p:nvSpPr>
        <p:spPr>
          <a:xfrm>
            <a:off x="4991697" y="259300"/>
            <a:ext cx="3666003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usability guidance</a:t>
            </a:r>
            <a:endParaRPr dirty="0"/>
          </a:p>
        </p:txBody>
      </p:sp>
      <p:pic>
        <p:nvPicPr>
          <p:cNvPr id="827" name="Google Shape;827;p138" descr="Text input component: guidance pag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949" b="35578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2283"/>
            </a:avLst>
          </a:prstGeom>
        </p:spPr>
      </p:pic>
      <p:sp>
        <p:nvSpPr>
          <p:cNvPr id="828" name="Google Shape;828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6150" y="1132600"/>
            <a:ext cx="5658900" cy="858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1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sp>
        <p:nvSpPr>
          <p:cNvPr id="835" name="Google Shape;835;p139"/>
          <p:cNvSpPr txBox="1">
            <a:spLocks noGrp="1"/>
          </p:cNvSpPr>
          <p:nvPr>
            <p:ph type="subTitle" idx="1"/>
          </p:nvPr>
        </p:nvSpPr>
        <p:spPr>
          <a:xfrm>
            <a:off x="461699" y="259300"/>
            <a:ext cx="397967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Text input accessibility tests</a:t>
            </a:r>
            <a:endParaRPr/>
          </a:p>
        </p:txBody>
      </p:sp>
      <p:sp>
        <p:nvSpPr>
          <p:cNvPr id="833" name="Google Shape;833;p139"/>
          <p:cNvSpPr txBox="1">
            <a:spLocks noGrp="1"/>
          </p:cNvSpPr>
          <p:nvPr>
            <p:ph type="title"/>
          </p:nvPr>
        </p:nvSpPr>
        <p:spPr>
          <a:xfrm>
            <a:off x="5498275" y="259300"/>
            <a:ext cx="3159426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Accessibility tests</a:t>
            </a:r>
            <a:endParaRPr dirty="0"/>
          </a:p>
        </p:txBody>
      </p:sp>
      <p:pic>
        <p:nvPicPr>
          <p:cNvPr id="836" name="Google Shape;836;p139" descr="Text input component Accessibility tests pag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880" b="35646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2065"/>
            </a:avLst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1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54</a:t>
            </a:fld>
            <a:endParaRPr dirty="0"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842" name="Google Shape;842;p140"/>
          <p:cNvSpPr txBox="1">
            <a:spLocks noGrp="1"/>
          </p:cNvSpPr>
          <p:nvPr>
            <p:ph type="title" idx="4294967295"/>
          </p:nvPr>
        </p:nvSpPr>
        <p:spPr>
          <a:xfrm>
            <a:off x="646375" y="893925"/>
            <a:ext cx="7990200" cy="18255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7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Design tokens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Public Sans"/>
                <a:ea typeface="Public Sans"/>
                <a:cs typeface="Public Sans"/>
                <a:sym typeface="Public Sans"/>
              </a:rPr>
              <a:t>Palettes for simple design choices</a:t>
            </a:r>
          </a:p>
        </p:txBody>
      </p:sp>
      <p:pic>
        <p:nvPicPr>
          <p:cNvPr id="841" name="Google Shape;841;p140" descr="Colorful geodesic dome"/>
          <p:cNvPicPr preferRelativeResize="0"/>
          <p:nvPr/>
        </p:nvPicPr>
        <p:blipFill rotWithShape="1">
          <a:blip r:embed="rId3">
            <a:alphaModFix/>
          </a:blip>
          <a:srcRect t="56383"/>
          <a:stretch/>
        </p:blipFill>
        <p:spPr>
          <a:xfrm>
            <a:off x="0" y="2900100"/>
            <a:ext cx="9139025" cy="2243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1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rgbClr val="FFFFFF">
              <a:alpha val="797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55</a:t>
            </a:fld>
            <a:endParaRPr dirty="0"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849" name="Google Shape;849;p141"/>
          <p:cNvSpPr txBox="1">
            <a:spLocks noGrp="1"/>
          </p:cNvSpPr>
          <p:nvPr>
            <p:ph type="title" idx="4294967295"/>
          </p:nvPr>
        </p:nvSpPr>
        <p:spPr>
          <a:xfrm>
            <a:off x="386450" y="-111100"/>
            <a:ext cx="8547000" cy="13188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Color 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Light"/>
                <a:ea typeface="Public Sans Light"/>
                <a:cs typeface="Public Sans Light"/>
                <a:sym typeface="Public Sans Light"/>
              </a:rPr>
              <a:t>tokens</a:t>
            </a:r>
          </a:p>
        </p:txBody>
      </p:sp>
      <p:pic>
        <p:nvPicPr>
          <p:cNvPr id="848" name="Google Shape;848;p141" descr="Table of various blue color tokens"/>
          <p:cNvPicPr preferRelativeResize="0"/>
          <p:nvPr/>
        </p:nvPicPr>
        <p:blipFill rotWithShape="1">
          <a:blip r:embed="rId3">
            <a:alphaModFix/>
          </a:blip>
          <a:srcRect l="-320" t="-1042" r="320" b="24379"/>
          <a:stretch/>
        </p:blipFill>
        <p:spPr>
          <a:xfrm>
            <a:off x="-59121" y="800825"/>
            <a:ext cx="8816671" cy="434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142"/>
          <p:cNvSpPr txBox="1">
            <a:spLocks noGrp="1"/>
          </p:cNvSpPr>
          <p:nvPr>
            <p:ph type="title" idx="4294967295"/>
          </p:nvPr>
        </p:nvSpPr>
        <p:spPr>
          <a:xfrm>
            <a:off x="386450" y="-111100"/>
            <a:ext cx="8547000" cy="13188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Spacing unit 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Light"/>
                <a:ea typeface="Public Sans Light"/>
                <a:cs typeface="Public Sans Light"/>
                <a:sym typeface="Public Sans Light"/>
              </a:rPr>
              <a:t>tokens</a:t>
            </a:r>
          </a:p>
        </p:txBody>
      </p:sp>
      <p:pic>
        <p:nvPicPr>
          <p:cNvPr id="855" name="Google Shape;855;p142" descr="Table of various spacing unit tokens"/>
          <p:cNvPicPr preferRelativeResize="0"/>
          <p:nvPr/>
        </p:nvPicPr>
        <p:blipFill rotWithShape="1">
          <a:blip r:embed="rId3">
            <a:alphaModFix/>
          </a:blip>
          <a:srcRect t="16562"/>
          <a:stretch/>
        </p:blipFill>
        <p:spPr>
          <a:xfrm>
            <a:off x="1" y="840799"/>
            <a:ext cx="9021158" cy="4291576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1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rgbClr val="FFFFFF">
              <a:alpha val="797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56</a:t>
            </a:fld>
            <a:endParaRPr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57</a:t>
            </a:fld>
            <a:endParaRPr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863" name="Google Shape;863;p143"/>
          <p:cNvSpPr txBox="1">
            <a:spLocks noGrp="1"/>
          </p:cNvSpPr>
          <p:nvPr>
            <p:ph type="title" idx="4294967295"/>
          </p:nvPr>
        </p:nvSpPr>
        <p:spPr>
          <a:xfrm>
            <a:off x="386450" y="-111100"/>
            <a:ext cx="8547000" cy="13188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Line height 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ublic Sans Light"/>
                <a:ea typeface="Public Sans Light"/>
                <a:cs typeface="Public Sans Light"/>
                <a:sym typeface="Public Sans Light"/>
              </a:rPr>
              <a:t>tokens</a:t>
            </a:r>
          </a:p>
        </p:txBody>
      </p:sp>
      <p:pic>
        <p:nvPicPr>
          <p:cNvPr id="862" name="Google Shape;862;p143" descr="Table of line height token examples"/>
          <p:cNvPicPr preferRelativeResize="0"/>
          <p:nvPr/>
        </p:nvPicPr>
        <p:blipFill rotWithShape="1">
          <a:blip r:embed="rId3">
            <a:alphaModFix/>
          </a:blip>
          <a:srcRect l="49" t="15569" r="49"/>
          <a:stretch/>
        </p:blipFill>
        <p:spPr>
          <a:xfrm>
            <a:off x="0" y="800825"/>
            <a:ext cx="9139025" cy="434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  <p:sp>
        <p:nvSpPr>
          <p:cNvPr id="869" name="Google Shape;869;p144"/>
          <p:cNvSpPr txBox="1">
            <a:spLocks noGrp="1"/>
          </p:cNvSpPr>
          <p:nvPr>
            <p:ph type="title"/>
          </p:nvPr>
        </p:nvSpPr>
        <p:spPr>
          <a:xfrm>
            <a:off x="76525" y="292625"/>
            <a:ext cx="8991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USWDS Figma kit beta </a:t>
            </a:r>
            <a:r>
              <a:rPr lang="en" sz="2400" dirty="0">
                <a:solidFill>
                  <a:schemeClr val="dk2"/>
                </a:solidFill>
              </a:rPr>
              <a:t>available at </a:t>
            </a:r>
            <a:r>
              <a:rPr lang="en" sz="2400" dirty="0" err="1">
                <a:solidFill>
                  <a:schemeClr val="dk2"/>
                </a:solidFill>
              </a:rPr>
              <a:t>figma.com</a:t>
            </a:r>
            <a:r>
              <a:rPr lang="en" sz="2400" dirty="0">
                <a:solidFill>
                  <a:schemeClr val="dk2"/>
                </a:solidFill>
              </a:rPr>
              <a:t>/community </a:t>
            </a:r>
            <a:endParaRPr sz="2400" dirty="0"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1" name="Google Shape;871;p144" descr="Figma community page featuring the USWDS design kit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21722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2" name="Google Shape;828;p138">
            <a:extLst>
              <a:ext uri="{FF2B5EF4-FFF2-40B4-BE49-F238E27FC236}">
                <a16:creationId xmlns:a16="http://schemas.microsoft.com/office/drawing/2014/main" id="{4EEAB38B-895E-F13C-DF7C-3F54F828D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359" y="4850875"/>
            <a:ext cx="7972366" cy="249284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  <p:sp>
        <p:nvSpPr>
          <p:cNvPr id="876" name="Google Shape;876;p1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Work faster.</a:t>
            </a:r>
            <a:endParaRPr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Prototype faster.</a:t>
            </a:r>
            <a:endParaRPr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Share faster.</a:t>
            </a:r>
            <a:endParaRPr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Improve faster.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34" name="Google Shape;434;p90"/>
          <p:cNvSpPr txBox="1">
            <a:spLocks noGrp="1"/>
          </p:cNvSpPr>
          <p:nvPr>
            <p:ph type="title"/>
          </p:nvPr>
        </p:nvSpPr>
        <p:spPr>
          <a:xfrm>
            <a:off x="533157" y="445025"/>
            <a:ext cx="819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Notable updates in USWDS 3.12.0</a:t>
            </a:r>
            <a:endParaRPr sz="1600" dirty="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436" name="Google Shape;436;p90"/>
          <p:cNvSpPr txBox="1">
            <a:spLocks noGrp="1"/>
          </p:cNvSpPr>
          <p:nvPr>
            <p:ph type="body" idx="1"/>
          </p:nvPr>
        </p:nvSpPr>
        <p:spPr>
          <a:xfrm>
            <a:off x="83100" y="1273375"/>
            <a:ext cx="8415300" cy="31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/>
              <a:t>Minimum heading count for in-page navigation. </a:t>
            </a:r>
            <a:r>
              <a:rPr lang="en" sz="2400" dirty="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Adds a setting to hide the nav when the content region doesn’t contain a minimum number of headings </a:t>
            </a:r>
            <a:endParaRPr sz="2400" dirty="0">
              <a:solidFill>
                <a:schemeClr val="lt2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/>
              <a:t>Allow tooltips on non-button elements.</a:t>
            </a:r>
            <a:endParaRPr sz="2400" dirty="0">
              <a:solidFill>
                <a:schemeClr val="lt2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/>
              <a:t>Resolves vulnerability warning for unescaped strings. </a:t>
            </a:r>
            <a:r>
              <a:rPr lang="en" sz="2400" dirty="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Refactors a toggle function to address a non-exploitable vulnerability that may trigger code scanning warnings </a:t>
            </a:r>
            <a:endParaRPr sz="2400" dirty="0">
              <a:solidFill>
                <a:schemeClr val="lt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F0F7C1F-A266-6EE9-EBF8-2CA7498A2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39675" y="1309450"/>
            <a:ext cx="7858800" cy="3153873"/>
            <a:chOff x="639675" y="1309450"/>
            <a:chExt cx="7858800" cy="3153873"/>
          </a:xfrm>
        </p:grpSpPr>
        <p:grpSp>
          <p:nvGrpSpPr>
            <p:cNvPr id="437" name="Google Shape;437;p90"/>
            <p:cNvGrpSpPr/>
            <p:nvPr/>
          </p:nvGrpSpPr>
          <p:grpSpPr>
            <a:xfrm>
              <a:off x="639675" y="1309450"/>
              <a:ext cx="7858800" cy="3153873"/>
              <a:chOff x="639675" y="1309450"/>
              <a:chExt cx="7858800" cy="3153873"/>
            </a:xfrm>
          </p:grpSpPr>
          <p:grpSp>
            <p:nvGrpSpPr>
              <p:cNvPr id="438" name="Google Shape;438;p90"/>
              <p:cNvGrpSpPr/>
              <p:nvPr/>
            </p:nvGrpSpPr>
            <p:grpSpPr>
              <a:xfrm>
                <a:off x="639675" y="1309450"/>
                <a:ext cx="7858800" cy="1153871"/>
                <a:chOff x="639675" y="1766650"/>
                <a:chExt cx="7858800" cy="1153871"/>
              </a:xfrm>
            </p:grpSpPr>
            <p:cxnSp>
              <p:nvCxnSpPr>
                <p:cNvPr id="439" name="Google Shape;439;p90"/>
                <p:cNvCxnSpPr/>
                <p:nvPr/>
              </p:nvCxnSpPr>
              <p:spPr>
                <a:xfrm>
                  <a:off x="639675" y="1766650"/>
                  <a:ext cx="785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40" name="Google Shape;440;p90"/>
                <p:cNvCxnSpPr/>
                <p:nvPr/>
              </p:nvCxnSpPr>
              <p:spPr>
                <a:xfrm>
                  <a:off x="639675" y="2920521"/>
                  <a:ext cx="7858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441" name="Google Shape;441;p90"/>
              <p:cNvCxnSpPr/>
              <p:nvPr/>
            </p:nvCxnSpPr>
            <p:spPr>
              <a:xfrm>
                <a:off x="639675" y="4463323"/>
                <a:ext cx="785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42" name="Google Shape;442;p90"/>
            <p:cNvCxnSpPr/>
            <p:nvPr/>
          </p:nvCxnSpPr>
          <p:spPr>
            <a:xfrm>
              <a:off x="639675" y="2953178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1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  <p:sp>
        <p:nvSpPr>
          <p:cNvPr id="882" name="Google Shape;882;p1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Connect and contribute </a:t>
            </a:r>
            <a:br>
              <a:rPr lang="en" dirty="0"/>
            </a:br>
            <a:r>
              <a:rPr lang="en" dirty="0">
                <a:solidFill>
                  <a:srgbClr val="04C585"/>
                </a:solidFill>
              </a:rPr>
              <a:t>to an open-source project.</a:t>
            </a:r>
            <a:endParaRPr dirty="0">
              <a:solidFill>
                <a:srgbClr val="04C585"/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1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  <p:sp>
        <p:nvSpPr>
          <p:cNvPr id="890" name="Google Shape;890;p147"/>
          <p:cNvSpPr txBox="1">
            <a:spLocks noGrp="1"/>
          </p:cNvSpPr>
          <p:nvPr>
            <p:ph type="subTitle" idx="1"/>
          </p:nvPr>
        </p:nvSpPr>
        <p:spPr>
          <a:xfrm>
            <a:off x="461704" y="331486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github.com</a:t>
            </a:r>
            <a:r>
              <a:rPr lang="en">
                <a:solidFill>
                  <a:srgbClr val="04C585"/>
                </a:solidFill>
              </a:rPr>
              <a:t>/uswds</a:t>
            </a:r>
            <a:endParaRPr>
              <a:solidFill>
                <a:srgbClr val="04C585"/>
              </a:solidFill>
            </a:endParaRPr>
          </a:p>
        </p:txBody>
      </p:sp>
      <p:sp>
        <p:nvSpPr>
          <p:cNvPr id="888" name="Google Shape;888;p147"/>
          <p:cNvSpPr txBox="1">
            <a:spLocks noGrp="1"/>
          </p:cNvSpPr>
          <p:nvPr>
            <p:ph type="title"/>
          </p:nvPr>
        </p:nvSpPr>
        <p:spPr>
          <a:xfrm>
            <a:off x="4991697" y="259300"/>
            <a:ext cx="3666003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4C585"/>
                </a:solidFill>
              </a:rPr>
              <a:t>USWDS GitHub organization</a:t>
            </a:r>
            <a:endParaRPr dirty="0">
              <a:solidFill>
                <a:srgbClr val="04C585"/>
              </a:solidFill>
            </a:endParaRPr>
          </a:p>
        </p:txBody>
      </p:sp>
      <p:pic>
        <p:nvPicPr>
          <p:cNvPr id="891" name="Google Shape;891;p147" descr="USWDS GitHub organization pag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37394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1847"/>
            </a:avLst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sp>
        <p:nvSpPr>
          <p:cNvPr id="898" name="Google Shape;898;p148"/>
          <p:cNvSpPr txBox="1">
            <a:spLocks noGrp="1"/>
          </p:cNvSpPr>
          <p:nvPr>
            <p:ph type="subTitle" idx="1"/>
          </p:nvPr>
        </p:nvSpPr>
        <p:spPr>
          <a:xfrm>
            <a:off x="461700" y="319460"/>
            <a:ext cx="5574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err="1"/>
              <a:t>github.com</a:t>
            </a:r>
            <a:r>
              <a:rPr lang="en" dirty="0">
                <a:solidFill>
                  <a:srgbClr val="04C585"/>
                </a:solidFill>
              </a:rPr>
              <a:t>/</a:t>
            </a:r>
            <a:r>
              <a:rPr lang="en" dirty="0" err="1">
                <a:solidFill>
                  <a:srgbClr val="04C585"/>
                </a:solidFill>
              </a:rPr>
              <a:t>uswds</a:t>
            </a:r>
            <a:r>
              <a:rPr lang="en" dirty="0">
                <a:solidFill>
                  <a:srgbClr val="04C585"/>
                </a:solidFill>
              </a:rPr>
              <a:t>/</a:t>
            </a:r>
            <a:r>
              <a:rPr lang="en" dirty="0" err="1">
                <a:solidFill>
                  <a:srgbClr val="04C585"/>
                </a:solidFill>
              </a:rPr>
              <a:t>uswds</a:t>
            </a:r>
            <a:r>
              <a:rPr lang="en" dirty="0">
                <a:solidFill>
                  <a:srgbClr val="04C585"/>
                </a:solidFill>
              </a:rPr>
              <a:t>/discussions</a:t>
            </a:r>
            <a:endParaRPr dirty="0">
              <a:solidFill>
                <a:srgbClr val="04C585"/>
              </a:solidFill>
            </a:endParaRPr>
          </a:p>
        </p:txBody>
      </p:sp>
      <p:sp>
        <p:nvSpPr>
          <p:cNvPr id="896" name="Google Shape;896;p148"/>
          <p:cNvSpPr txBox="1">
            <a:spLocks noGrp="1"/>
          </p:cNvSpPr>
          <p:nvPr>
            <p:ph type="title"/>
          </p:nvPr>
        </p:nvSpPr>
        <p:spPr>
          <a:xfrm>
            <a:off x="5747657" y="259300"/>
            <a:ext cx="2910044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4C585"/>
                </a:solidFill>
              </a:rPr>
              <a:t>Current issues</a:t>
            </a:r>
            <a:endParaRPr dirty="0">
              <a:solidFill>
                <a:srgbClr val="04C585"/>
              </a:solidFill>
            </a:endParaRPr>
          </a:p>
        </p:txBody>
      </p:sp>
      <p:pic>
        <p:nvPicPr>
          <p:cNvPr id="899" name="Google Shape;899;p148" descr="USWDS GItHub discussion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37394"/>
          <a:stretch/>
        </p:blipFill>
        <p:spPr>
          <a:xfrm>
            <a:off x="557275" y="895300"/>
            <a:ext cx="8029500" cy="4248200"/>
          </a:xfrm>
          <a:prstGeom prst="roundRect">
            <a:avLst>
              <a:gd name="adj" fmla="val 2283"/>
            </a:avLst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  <p:sp>
        <p:nvSpPr>
          <p:cNvPr id="904" name="Google Shape;904;p1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lt1"/>
                </a:solidFill>
              </a:rPr>
              <a:t>USWDS public Slack</a:t>
            </a:r>
            <a:endParaRPr sz="32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18f.gov/chat</a:t>
            </a:r>
            <a:endParaRPr sz="3200" dirty="0">
              <a:solidFill>
                <a:schemeClr val="accent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  <p:sp>
        <p:nvSpPr>
          <p:cNvPr id="910" name="Google Shape;910;p1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lt1"/>
                </a:solidFill>
              </a:rPr>
              <a:t>USWDS monthly newsletter</a:t>
            </a:r>
            <a:endParaRPr sz="32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Visit our website</a:t>
            </a:r>
            <a:endParaRPr sz="3200" dirty="0">
              <a:solidFill>
                <a:schemeClr val="accent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  <p:sp>
        <p:nvSpPr>
          <p:cNvPr id="916" name="Google Shape;916;p1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lt1"/>
                </a:solidFill>
              </a:rPr>
              <a:t>USWDS monthly call</a:t>
            </a:r>
            <a:endParaRPr sz="32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Third Thursday of each month</a:t>
            </a:r>
            <a:endParaRPr sz="3200" dirty="0">
              <a:solidFill>
                <a:schemeClr val="accent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  <p:sp>
        <p:nvSpPr>
          <p:cNvPr id="922" name="Google Shape;922;p152"/>
          <p:cNvSpPr txBox="1">
            <a:spLocks noGrp="1"/>
          </p:cNvSpPr>
          <p:nvPr>
            <p:ph type="title"/>
          </p:nvPr>
        </p:nvSpPr>
        <p:spPr>
          <a:xfrm>
            <a:off x="311700" y="12098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Getting started with USWDS</a:t>
            </a:r>
            <a:endParaRPr dirty="0"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  <p:sp>
        <p:nvSpPr>
          <p:cNvPr id="928" name="Google Shape;928;p153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700" dirty="0">
                <a:solidFill>
                  <a:srgbClr val="B7B7B7"/>
                </a:solidFill>
              </a:rPr>
              <a:t>How do I add USWDS code </a:t>
            </a:r>
            <a:br>
              <a:rPr lang="en" sz="2700" dirty="0">
                <a:solidFill>
                  <a:srgbClr val="B7B7B7"/>
                </a:solidFill>
              </a:rPr>
            </a:br>
            <a:r>
              <a:rPr lang="en" sz="2700" dirty="0">
                <a:solidFill>
                  <a:srgbClr val="B7B7B7"/>
                </a:solidFill>
              </a:rPr>
              <a:t>to a project?</a:t>
            </a:r>
            <a:endParaRPr sz="1000" dirty="0">
              <a:solidFill>
                <a:srgbClr val="B7B7B7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1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68</a:t>
            </a:fld>
            <a:endParaRPr/>
          </a:p>
        </p:txBody>
      </p:sp>
      <p:sp>
        <p:nvSpPr>
          <p:cNvPr id="934" name="Google Shape;934;p154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lt1"/>
                </a:solidFill>
              </a:rPr>
              <a:t>How do I just add the </a:t>
            </a:r>
            <a:br>
              <a:rPr lang="en" sz="4500" dirty="0">
                <a:solidFill>
                  <a:schemeClr val="lt1"/>
                </a:solidFill>
              </a:rPr>
            </a:br>
            <a:r>
              <a:rPr lang="en" sz="4500" dirty="0">
                <a:solidFill>
                  <a:schemeClr val="lt1"/>
                </a:solidFill>
              </a:rPr>
              <a:t>USWDS Banner??</a:t>
            </a:r>
            <a:endParaRPr sz="2800" dirty="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1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  <p:sp>
        <p:nvSpPr>
          <p:cNvPr id="940" name="Google Shape;940;p155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8100" dirty="0">
                <a:solidFill>
                  <a:schemeClr val="dk2"/>
                </a:solidFill>
              </a:rPr>
              <a:t>How do I get </a:t>
            </a:r>
            <a:br>
              <a:rPr lang="en" sz="8100" dirty="0">
                <a:solidFill>
                  <a:schemeClr val="dk2"/>
                </a:solidFill>
              </a:rPr>
            </a:br>
            <a:r>
              <a:rPr lang="en" sz="8100" dirty="0">
                <a:solidFill>
                  <a:schemeClr val="dk2"/>
                </a:solidFill>
              </a:rPr>
              <a:t>started at all?!?</a:t>
            </a:r>
            <a:endParaRPr sz="6400" dirty="0"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9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447" name="Google Shape;447;p91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New accessibility test pages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Date picker</a:t>
            </a:r>
            <a:endParaRPr dirty="0"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Date range picker</a:t>
            </a:r>
            <a:endParaRPr dirty="0"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Alert</a:t>
            </a:r>
            <a:endParaRPr dirty="0"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Site alert</a:t>
            </a:r>
            <a:endParaRPr dirty="0">
              <a:solidFill>
                <a:schemeClr val="dk2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B493FF"/>
                </a:solidFill>
              </a:rPr>
              <a:t>Next:</a:t>
            </a:r>
            <a:r>
              <a:rPr lang="en" sz="2300" b="1" dirty="0">
                <a:solidFill>
                  <a:srgbClr val="B493FF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" sz="2300" dirty="0">
                <a:solidFill>
                  <a:srgbClr val="B493FF"/>
                </a:solidFill>
                <a:latin typeface="Public Sans"/>
                <a:ea typeface="Public Sans"/>
                <a:cs typeface="Public Sans"/>
                <a:sym typeface="Public Sans"/>
              </a:rPr>
              <a:t>Step indicator, Card, Modal, Range slider</a:t>
            </a:r>
            <a:endParaRPr sz="2300" dirty="0">
              <a:solidFill>
                <a:srgbClr val="B493FF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70</a:t>
            </a:fld>
            <a:endParaRPr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0CD1F34-04AC-EF42-9F41-A8BC52197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Demo 1</a:t>
            </a:r>
            <a:endParaRPr lang="en-US" dirty="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71</a:t>
            </a:fld>
            <a:endParaRPr/>
          </a:p>
        </p:txBody>
      </p:sp>
      <p:sp>
        <p:nvSpPr>
          <p:cNvPr id="952" name="Google Shape;952;p157"/>
          <p:cNvSpPr txBox="1">
            <a:spLocks noGrp="1"/>
          </p:cNvSpPr>
          <p:nvPr>
            <p:ph type="title"/>
          </p:nvPr>
        </p:nvSpPr>
        <p:spPr>
          <a:xfrm>
            <a:off x="311700" y="12098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USWDS in 2025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1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  <p:sp>
        <p:nvSpPr>
          <p:cNvPr id="958" name="Google Shape;958;p158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Adding USWDS to a site can </a:t>
            </a:r>
            <a:br>
              <a:rPr lang="en" dirty="0">
                <a:solidFill>
                  <a:schemeClr val="lt1"/>
                </a:solidFill>
              </a:rPr>
            </a:br>
            <a:r>
              <a:rPr lang="en" dirty="0">
                <a:solidFill>
                  <a:schemeClr val="lt1"/>
                </a:solidFill>
              </a:rPr>
              <a:t>take a few steps </a:t>
            </a:r>
            <a:endParaRPr sz="2300" dirty="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  <p:sp>
        <p:nvSpPr>
          <p:cNvPr id="964" name="Google Shape;964;p159"/>
          <p:cNvSpPr txBox="1">
            <a:spLocks noGrp="1"/>
          </p:cNvSpPr>
          <p:nvPr>
            <p:ph type="title"/>
          </p:nvPr>
        </p:nvSpPr>
        <p:spPr>
          <a:xfrm>
            <a:off x="311700" y="749350"/>
            <a:ext cx="8520600" cy="800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500" dirty="0"/>
              <a:t>How do I add USWDS code?</a:t>
            </a:r>
            <a:r>
              <a:rPr lang="en" sz="3500" dirty="0">
                <a:solidFill>
                  <a:schemeClr val="lt1"/>
                </a:solidFill>
              </a:rPr>
              <a:t> </a:t>
            </a:r>
            <a:endParaRPr sz="2200" dirty="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966" name="Google Shape;966;p159"/>
          <p:cNvSpPr txBox="1">
            <a:spLocks noGrp="1"/>
          </p:cNvSpPr>
          <p:nvPr>
            <p:ph type="body" idx="1"/>
          </p:nvPr>
        </p:nvSpPr>
        <p:spPr>
          <a:xfrm>
            <a:off x="668400" y="1549788"/>
            <a:ext cx="7807200" cy="28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Installing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Compiling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Composing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Refining</a:t>
            </a:r>
            <a:endParaRPr dirty="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  <p:sp>
        <p:nvSpPr>
          <p:cNvPr id="971" name="Google Shape;971;p160"/>
          <p:cNvSpPr txBox="1">
            <a:spLocks noGrp="1"/>
          </p:cNvSpPr>
          <p:nvPr>
            <p:ph type="title"/>
          </p:nvPr>
        </p:nvSpPr>
        <p:spPr>
          <a:xfrm>
            <a:off x="311700" y="749350"/>
            <a:ext cx="8520600" cy="800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500" dirty="0"/>
              <a:t>What about a simpler USWDS?</a:t>
            </a:r>
            <a:r>
              <a:rPr lang="en" sz="3500" dirty="0">
                <a:solidFill>
                  <a:schemeClr val="lt1"/>
                </a:solidFill>
              </a:rPr>
              <a:t> </a:t>
            </a:r>
            <a:endParaRPr sz="2200" dirty="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973" name="Google Shape;973;p160"/>
          <p:cNvSpPr txBox="1">
            <a:spLocks noGrp="1"/>
          </p:cNvSpPr>
          <p:nvPr>
            <p:ph type="body" idx="1"/>
          </p:nvPr>
        </p:nvSpPr>
        <p:spPr>
          <a:xfrm>
            <a:off x="668400" y="1549788"/>
            <a:ext cx="7807200" cy="28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Installing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sngStrike">
                <a:solidFill>
                  <a:srgbClr val="434343"/>
                </a:solidFill>
              </a:rPr>
              <a:t>Connecting</a:t>
            </a:r>
            <a:endParaRPr strike="sngStrike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sngStrike">
                <a:solidFill>
                  <a:srgbClr val="434343"/>
                </a:solidFill>
              </a:rPr>
              <a:t>Compiling</a:t>
            </a:r>
            <a:endParaRPr strike="sngStrike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Composing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sngStrike">
                <a:solidFill>
                  <a:srgbClr val="434343"/>
                </a:solidFill>
              </a:rPr>
              <a:t>Refining</a:t>
            </a:r>
            <a:endParaRPr strike="sngStrike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 dirty="0"/>
          </a:p>
        </p:txBody>
      </p:sp>
      <p:sp>
        <p:nvSpPr>
          <p:cNvPr id="981" name="Google Shape;981;p161"/>
          <p:cNvSpPr txBox="1">
            <a:spLocks noGrp="1"/>
          </p:cNvSpPr>
          <p:nvPr>
            <p:ph type="title"/>
          </p:nvPr>
        </p:nvSpPr>
        <p:spPr>
          <a:xfrm>
            <a:off x="77150" y="4673700"/>
            <a:ext cx="52110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93 lines of banner code. So much we have to run it sideways!</a:t>
            </a:r>
            <a:endParaRPr dirty="0"/>
          </a:p>
        </p:txBody>
      </p:sp>
      <p:sp>
        <p:nvSpPr>
          <p:cNvPr id="978" name="Google Shape;978;p161" descr="A long section of code."/>
          <p:cNvSpPr txBox="1"/>
          <p:nvPr/>
        </p:nvSpPr>
        <p:spPr>
          <a:xfrm rot="-5400000">
            <a:off x="2451300" y="-2364617"/>
            <a:ext cx="4241400" cy="91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&lt;section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-banner"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aria-label="Official website of the United States government"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&lt;div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-accordion"&gt;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&lt;header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banner__header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&lt;div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banner__inner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&lt;div class="grid-col-auto"&gt;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aria-hidden="true"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banner__header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-flag"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src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="/assets/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/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us_flag_small.png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alt=""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/&gt;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&lt;div class="grid-col-fill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tablet:grid-col-auto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 aria-hidden="true"&gt;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&lt;p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banner__header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-text"&gt;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An official website of the United States government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&lt;/p&gt;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&lt;p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banner__header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-action"&gt;Here’s how you know&lt;/p&gt;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&lt;button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type="button"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accordion__button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banner__button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aria-expanded="false"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aria-controls="gov-banner-default"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&lt;span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banner__button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-text"&gt;Here’s how you know&lt;/span&gt;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&lt;/button&gt;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&lt;/header&gt;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&lt;div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banner__content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accordion__content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id="gov-banner-default"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&lt;div class="grid-row grid-gap-lg"&gt;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&lt;div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banner__guidance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tablet:grid-col-6"&gt;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banner__icon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-media-block__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src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="/assets/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/icon-dot-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gov.svg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role="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alt=""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aria-hidden="true"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/&gt;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&lt;div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-media-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block__body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&lt;p&gt;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&lt;strong&gt;Official websites use .gov&lt;/strong&gt;&lt;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br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/&gt;A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&lt;strong&gt;.gov&lt;/strong&gt; website belongs to an official government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organization in the United States.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&lt;/p&gt;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&lt;div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banner__guidance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tablet:grid-col-6"&gt;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banner__icon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-media-block__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src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="/assets/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/icon-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https.svg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role="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alt=""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aria-hidden="true"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/&gt;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&lt;div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-media-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block__body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&lt;p&gt;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&lt;strong&gt;Secure .gov websites use HTTPS&lt;/strong&gt;&lt;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br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/&gt;A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&lt;strong&gt;lock&lt;/strong&gt; (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&lt;span class="icon-lock"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&gt;&lt;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svg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xmlns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="http://www.w3.org/2000/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svg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width="52"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height="64"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viewBox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="0 0 52 64"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class="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banner__lock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-image"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role="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img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aria-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labelledby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="banner-lock-description-default"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focusable="false"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&lt;title id="banner-lock-title-default"&gt;Lock&lt;/title&gt;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&lt;desc id="banner-lock-description-default"&gt;Locked padlock icon&lt;/desc&gt;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&lt;path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  fill="#000000"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  fill-rule="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evenodd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  d="M26 0c10.493 0 19 8.507 19 19v9h3a4 4 0 0 1 4 4v28a4 4 0 0 1-4 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 4H4a4 4 0 0 1-4-4V32a4 4 0 0 1 4-4h3v-9C7 8.507 15.507 0 26 0zm0 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 8c-5.979 0-10.843 4.77-10.996 10.712L15 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 19v9h22v-9c0-6.075-4.925-11-11-11z"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  /&gt;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  &lt;/</a:t>
            </a:r>
            <a:r>
              <a:rPr lang="en" sz="6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svg</a:t>
            </a: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&gt; &lt;/span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&gt;) or &lt;strong&gt;https://&lt;/strong&gt; means you’ve safely connected to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the .gov website. Share sensitive information only on official,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  secure websites.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  &lt;/p&gt;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  &lt;/div&gt;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&lt;/section&gt;</a:t>
            </a: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1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  <p:sp>
        <p:nvSpPr>
          <p:cNvPr id="989" name="Google Shape;989;p162"/>
          <p:cNvSpPr txBox="1">
            <a:spLocks noGrp="1"/>
          </p:cNvSpPr>
          <p:nvPr>
            <p:ph type="title"/>
          </p:nvPr>
        </p:nvSpPr>
        <p:spPr>
          <a:xfrm>
            <a:off x="77150" y="4673700"/>
            <a:ext cx="52110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if it was one line? With no compiling?</a:t>
            </a:r>
            <a:endParaRPr dirty="0"/>
          </a:p>
        </p:txBody>
      </p:sp>
      <p:sp>
        <p:nvSpPr>
          <p:cNvPr id="986" name="Google Shape;986;p162"/>
          <p:cNvSpPr txBox="1"/>
          <p:nvPr/>
        </p:nvSpPr>
        <p:spPr>
          <a:xfrm>
            <a:off x="1114425" y="2040750"/>
            <a:ext cx="67845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&lt;</a:t>
            </a:r>
            <a:r>
              <a:rPr lang="en" sz="24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24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-banner&gt;&lt;/</a:t>
            </a:r>
            <a:r>
              <a:rPr lang="en" sz="2400" dirty="0" err="1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usa</a:t>
            </a:r>
            <a:r>
              <a:rPr lang="en" sz="2400" dirty="0">
                <a:solidFill>
                  <a:schemeClr val="dk2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rPr>
              <a:t>-banner&gt;</a:t>
            </a:r>
            <a:endParaRPr sz="2400" dirty="0">
              <a:solidFill>
                <a:schemeClr val="dk2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77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163"/>
          <p:cNvSpPr txBox="1">
            <a:spLocks noGrp="1"/>
          </p:cNvSpPr>
          <p:nvPr>
            <p:ph type="title" idx="4294967295"/>
          </p:nvPr>
        </p:nvSpPr>
        <p:spPr>
          <a:xfrm>
            <a:off x="636300" y="871611"/>
            <a:ext cx="7871400" cy="57843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chemeClr val="dk2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Elements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5" name="Google Shape;995;p163" descr="Web componnet shown as a collection of colored blocks enclosed in a larger translucent block"/>
          <p:cNvPicPr preferRelativeResize="0"/>
          <p:nvPr/>
        </p:nvPicPr>
        <p:blipFill rotWithShape="1">
          <a:blip r:embed="rId3">
            <a:alphaModFix/>
          </a:blip>
          <a:srcRect l="71381" t="19729" r="8453" b="33704"/>
          <a:stretch/>
        </p:blipFill>
        <p:spPr>
          <a:xfrm>
            <a:off x="3650249" y="1556925"/>
            <a:ext cx="1773302" cy="202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1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78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164"/>
          <p:cNvSpPr txBox="1">
            <a:spLocks noGrp="1"/>
          </p:cNvSpPr>
          <p:nvPr>
            <p:ph type="title" idx="4294967295"/>
          </p:nvPr>
        </p:nvSpPr>
        <p:spPr>
          <a:xfrm>
            <a:off x="601200" y="978489"/>
            <a:ext cx="7871400" cy="7869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chemeClr val="dk2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Elements is best for: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164"/>
          <p:cNvSpPr txBox="1"/>
          <p:nvPr/>
        </p:nvSpPr>
        <p:spPr>
          <a:xfrm>
            <a:off x="195950" y="1765400"/>
            <a:ext cx="8682000" cy="24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Teams with fewer design resources</a:t>
            </a:r>
            <a:endParaRPr sz="300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Teams that don’t need as much customization</a:t>
            </a:r>
            <a:endParaRPr sz="300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Teams that want to reduce complexity</a:t>
            </a:r>
            <a:endParaRPr sz="300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Teams experimenting with USWDS</a:t>
            </a:r>
            <a:endParaRPr sz="300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6121FF4-095C-5EE3-5D10-D888EBB3D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93550" y="1885745"/>
            <a:ext cx="8486700" cy="2056705"/>
            <a:chOff x="293550" y="1885745"/>
            <a:chExt cx="8486700" cy="2056705"/>
          </a:xfrm>
        </p:grpSpPr>
        <p:cxnSp>
          <p:nvCxnSpPr>
            <p:cNvPr id="1004" name="Google Shape;1004;p164"/>
            <p:cNvCxnSpPr/>
            <p:nvPr/>
          </p:nvCxnSpPr>
          <p:spPr>
            <a:xfrm>
              <a:off x="293550" y="1885745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5" name="Google Shape;1005;p164"/>
            <p:cNvCxnSpPr/>
            <p:nvPr/>
          </p:nvCxnSpPr>
          <p:spPr>
            <a:xfrm>
              <a:off x="293550" y="2374900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6" name="Google Shape;1006;p164"/>
            <p:cNvCxnSpPr/>
            <p:nvPr/>
          </p:nvCxnSpPr>
          <p:spPr>
            <a:xfrm>
              <a:off x="293550" y="2909128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7" name="Google Shape;1007;p164"/>
            <p:cNvCxnSpPr/>
            <p:nvPr/>
          </p:nvCxnSpPr>
          <p:spPr>
            <a:xfrm>
              <a:off x="293550" y="3418161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8" name="Google Shape;1008;p164"/>
            <p:cNvCxnSpPr/>
            <p:nvPr/>
          </p:nvCxnSpPr>
          <p:spPr>
            <a:xfrm>
              <a:off x="293550" y="3942450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772F16-FE6E-7302-238B-BA88E3182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Demo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029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453" name="Google Shape;453;p92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USWDS for Figma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Updated </a:t>
            </a:r>
            <a:r>
              <a:rPr lang="en" dirty="0" err="1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uswds</a:t>
            </a:r>
            <a:r>
              <a:rPr lang="en" dirty="0">
                <a:solidFill>
                  <a:schemeClr val="accent2"/>
                </a:solidFill>
                <a:latin typeface="IBM Plex Mono"/>
                <a:ea typeface="IBM Plex Mono"/>
                <a:cs typeface="IBM Plex Mono"/>
                <a:sym typeface="IBM Plex Mono"/>
              </a:rPr>
              <a:t>-for-designers</a:t>
            </a:r>
            <a:r>
              <a:rPr lang="en" dirty="0">
                <a:solidFill>
                  <a:schemeClr val="dk2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 with Figma design kit</a:t>
            </a:r>
            <a:endParaRPr sz="2300" dirty="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14;p165">
            <a:extLst>
              <a:ext uri="{FF2B5EF4-FFF2-40B4-BE49-F238E27FC236}">
                <a16:creationId xmlns:a16="http://schemas.microsoft.com/office/drawing/2014/main" id="{53440BDB-2F6C-E064-F624-0FA194D434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Public Sans Medium" pitchFamily="2" charset="77"/>
              </a:rPr>
              <a:t>80</a:t>
            </a:fld>
            <a:endParaRPr dirty="0">
              <a:latin typeface="Public Sans Medium" pitchFamily="2" charset="77"/>
            </a:endParaRPr>
          </a:p>
        </p:txBody>
      </p:sp>
      <p:sp>
        <p:nvSpPr>
          <p:cNvPr id="1020" name="Google Shape;1020;p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842550" cy="5143500"/>
          </a:xfrm>
          <a:prstGeom prst="rect">
            <a:avLst/>
          </a:prstGeom>
          <a:solidFill>
            <a:srgbClr val="E5A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021" name="Google Shape;1021;p166"/>
          <p:cNvSpPr txBox="1">
            <a:spLocks/>
          </p:cNvSpPr>
          <p:nvPr/>
        </p:nvSpPr>
        <p:spPr>
          <a:xfrm>
            <a:off x="589112" y="462900"/>
            <a:ext cx="2466300" cy="8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Public Sans"/>
                <a:ea typeface="Public Sans"/>
                <a:cs typeface="Public Sans"/>
                <a:sym typeface="Public Sans"/>
              </a:rPr>
              <a:t>PROJECT TEAMS</a:t>
            </a:r>
          </a:p>
        </p:txBody>
      </p:sp>
      <p:sp>
        <p:nvSpPr>
          <p:cNvPr id="1022" name="Google Shape;1022;p166"/>
          <p:cNvSpPr txBox="1"/>
          <p:nvPr/>
        </p:nvSpPr>
        <p:spPr>
          <a:xfrm>
            <a:off x="589100" y="1648425"/>
            <a:ext cx="4976400" cy="18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Public Sans"/>
                <a:ea typeface="Public Sans"/>
                <a:cs typeface="Public Sans"/>
                <a:sym typeface="Public Sans"/>
              </a:rPr>
              <a:t>Reduced project maintenance costs</a:t>
            </a:r>
            <a:br>
              <a:rPr lang="en" sz="2000" dirty="0"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 sz="2000" dirty="0">
                <a:latin typeface="Public Sans"/>
                <a:ea typeface="Public Sans"/>
                <a:cs typeface="Public Sans"/>
                <a:sym typeface="Public Sans"/>
              </a:rPr>
              <a:t>Reduced upgrade burden</a:t>
            </a:r>
            <a:endParaRPr sz="2000" dirty="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Public Sans"/>
                <a:ea typeface="Public Sans"/>
                <a:cs typeface="Public Sans"/>
                <a:sym typeface="Public Sans"/>
              </a:rPr>
              <a:t>Reduced compliance burden</a:t>
            </a:r>
            <a:br>
              <a:rPr lang="en" sz="2000" dirty="0"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 sz="2000" dirty="0">
                <a:latin typeface="Public Sans"/>
                <a:ea typeface="Public Sans"/>
                <a:cs typeface="Public Sans"/>
                <a:sym typeface="Public Sans"/>
              </a:rPr>
              <a:t>Improved project velocity</a:t>
            </a:r>
            <a:br>
              <a:rPr lang="en" sz="2000" dirty="0"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 sz="2000" dirty="0">
                <a:latin typeface="Public Sans"/>
                <a:ea typeface="Public Sans"/>
                <a:cs typeface="Public Sans"/>
                <a:sym typeface="Public Sans"/>
              </a:rPr>
              <a:t>Improved mission focus</a:t>
            </a:r>
            <a:endParaRPr sz="2000" b="1" dirty="0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" name="Google Shape;1021;p166">
            <a:extLst>
              <a:ext uri="{FF2B5EF4-FFF2-40B4-BE49-F238E27FC236}">
                <a16:creationId xmlns:a16="http://schemas.microsoft.com/office/drawing/2014/main" id="{7368B009-5600-FBD9-116C-0CCA03D8E79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214660" y="1973646"/>
            <a:ext cx="2466300" cy="99815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Public Sans"/>
                <a:ea typeface="Public Sans"/>
                <a:cs typeface="Public Sans"/>
                <a:sym typeface="Public Sans"/>
              </a:rPr>
              <a:t>USWDS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ublic Sans"/>
                <a:ea typeface="Public Sans"/>
                <a:cs typeface="Public Sans"/>
                <a:sym typeface="Public Sans"/>
              </a:rPr>
              <a:t>Web Components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1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81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9" name="Google Shape;1029;p167"/>
          <p:cNvSpPr txBox="1">
            <a:spLocks noGrp="1"/>
          </p:cNvSpPr>
          <p:nvPr>
            <p:ph type="title" idx="4294967295"/>
          </p:nvPr>
        </p:nvSpPr>
        <p:spPr>
          <a:xfrm>
            <a:off x="601200" y="593407"/>
            <a:ext cx="7871400" cy="7869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chemeClr val="dk2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Coming Spring 2025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8" name="Google Shape;1028;p167" descr="HTML component shown as a collection of colored blocks."/>
          <p:cNvPicPr preferRelativeResize="0"/>
          <p:nvPr/>
        </p:nvPicPr>
        <p:blipFill rotWithShape="1">
          <a:blip r:embed="rId3">
            <a:alphaModFix/>
          </a:blip>
          <a:srcRect l="47446" t="19732" r="31121" b="33823"/>
          <a:stretch/>
        </p:blipFill>
        <p:spPr>
          <a:xfrm>
            <a:off x="2597875" y="1374850"/>
            <a:ext cx="1884673" cy="202433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F91B3E-123B-E619-20A0-4915C977DBD6}"/>
              </a:ext>
            </a:extLst>
          </p:cNvPr>
          <p:cNvSpPr txBox="1"/>
          <p:nvPr/>
        </p:nvSpPr>
        <p:spPr>
          <a:xfrm>
            <a:off x="2407150" y="3472727"/>
            <a:ext cx="228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  <a:latin typeface="Public Sans"/>
                <a:ea typeface="Public Sans"/>
                <a:cs typeface="Public Sans"/>
                <a:sym typeface="Public Sans"/>
              </a:rPr>
              <a:t>Core HTML components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bg2"/>
                </a:solidFill>
                <a:latin typeface="Public Sans" pitchFamily="2" charset="77"/>
                <a:ea typeface="Public Sans"/>
                <a:cs typeface="Public Sans"/>
                <a:sym typeface="Public Sans"/>
              </a:rPr>
              <a:t>USWDS Core </a:t>
            </a:r>
            <a:r>
              <a:rPr lang="en-US" sz="1200" dirty="0">
                <a:solidFill>
                  <a:schemeClr val="accent2"/>
                </a:solidFill>
                <a:latin typeface="Public Sans" pitchFamily="2" charset="77"/>
                <a:ea typeface="Public Sans"/>
                <a:cs typeface="Public Sans"/>
                <a:sym typeface="Public Sans"/>
              </a:rPr>
              <a:t>4.0</a:t>
            </a:r>
          </a:p>
        </p:txBody>
      </p:sp>
      <p:pic>
        <p:nvPicPr>
          <p:cNvPr id="2" name="Google Shape;1028;p167" descr="Web componnet shown as a collection of colored blocks enclosed in a larger translucent block.">
            <a:extLst>
              <a:ext uri="{FF2B5EF4-FFF2-40B4-BE49-F238E27FC236}">
                <a16:creationId xmlns:a16="http://schemas.microsoft.com/office/drawing/2014/main" id="{839508DF-6FDD-39B9-9046-4BECA81337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0504" t="19732" r="8063" b="33823"/>
          <a:stretch/>
        </p:blipFill>
        <p:spPr>
          <a:xfrm>
            <a:off x="4615518" y="1374850"/>
            <a:ext cx="1884673" cy="202433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D1089F-85B7-D793-60E6-DAB74795E592}"/>
              </a:ext>
            </a:extLst>
          </p:cNvPr>
          <p:cNvSpPr txBox="1"/>
          <p:nvPr/>
        </p:nvSpPr>
        <p:spPr>
          <a:xfrm>
            <a:off x="4434731" y="3483616"/>
            <a:ext cx="228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  <a:latin typeface="Public Sans"/>
                <a:ea typeface="Public Sans"/>
                <a:cs typeface="Public Sans"/>
                <a:sym typeface="Public Sans"/>
              </a:rPr>
              <a:t>Web Components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bg2"/>
                </a:solidFill>
                <a:latin typeface="Public Sans" pitchFamily="2" charset="77"/>
                <a:ea typeface="Public Sans"/>
                <a:cs typeface="Public Sans"/>
                <a:sym typeface="Public Sans"/>
              </a:rPr>
              <a:t>USWDS Elements </a:t>
            </a:r>
            <a:r>
              <a:rPr lang="en-US" sz="1200" dirty="0">
                <a:solidFill>
                  <a:schemeClr val="accent2"/>
                </a:solidFill>
                <a:latin typeface="Public Sans" pitchFamily="2" charset="77"/>
                <a:ea typeface="Public Sans"/>
                <a:cs typeface="Public Sans"/>
                <a:sym typeface="Public Sans"/>
              </a:rPr>
              <a:t>1.0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  <p:sp>
        <p:nvSpPr>
          <p:cNvPr id="1034" name="Google Shape;1034;p168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USWDS 3 </a:t>
            </a:r>
            <a:r>
              <a:rPr lang="en" dirty="0">
                <a:solidFill>
                  <a:schemeClr val="dk2"/>
                </a:solidFill>
              </a:rPr>
              <a:t>→ USWDS Core 4.0</a:t>
            </a:r>
            <a:endParaRPr sz="2300" dirty="0"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83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169"/>
          <p:cNvSpPr txBox="1">
            <a:spLocks noGrp="1"/>
          </p:cNvSpPr>
          <p:nvPr>
            <p:ph type="title" idx="4294967295"/>
          </p:nvPr>
        </p:nvSpPr>
        <p:spPr>
          <a:xfrm>
            <a:off x="601200" y="978489"/>
            <a:ext cx="7871400" cy="7869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91425" rIns="91425" bIns="9142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chemeClr val="dk2"/>
                </a:solidFill>
                <a:effectLst/>
                <a:uLnTx/>
                <a:uFillTx/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Core is best for: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169"/>
          <p:cNvSpPr txBox="1"/>
          <p:nvPr/>
        </p:nvSpPr>
        <p:spPr>
          <a:xfrm>
            <a:off x="195950" y="1765400"/>
            <a:ext cx="8682000" cy="24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Teams with a mature design practice</a:t>
            </a:r>
            <a:endParaRPr sz="300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Teams with existing USWDS implementations</a:t>
            </a:r>
            <a:endParaRPr sz="300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Teams that need more customization</a:t>
            </a:r>
            <a:endParaRPr sz="300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rPr>
              <a:t>Teams that want to build new things</a:t>
            </a:r>
            <a:endParaRPr sz="3000">
              <a:solidFill>
                <a:schemeClr val="lt1"/>
              </a:solidFill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837FD7-4C05-F53E-8EFB-76C7A92C4F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93550" y="1885745"/>
            <a:ext cx="8486700" cy="2056705"/>
            <a:chOff x="293550" y="1885745"/>
            <a:chExt cx="8486700" cy="2056705"/>
          </a:xfrm>
        </p:grpSpPr>
        <p:cxnSp>
          <p:nvCxnSpPr>
            <p:cNvPr id="3" name="Google Shape;1004;p164">
              <a:extLst>
                <a:ext uri="{FF2B5EF4-FFF2-40B4-BE49-F238E27FC236}">
                  <a16:creationId xmlns:a16="http://schemas.microsoft.com/office/drawing/2014/main" id="{A99493E8-BB9E-2E4A-709F-92B45F8B0EBC}"/>
                </a:ext>
              </a:extLst>
            </p:cNvPr>
            <p:cNvCxnSpPr/>
            <p:nvPr/>
          </p:nvCxnSpPr>
          <p:spPr>
            <a:xfrm>
              <a:off x="293550" y="1885745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" name="Google Shape;1005;p164">
              <a:extLst>
                <a:ext uri="{FF2B5EF4-FFF2-40B4-BE49-F238E27FC236}">
                  <a16:creationId xmlns:a16="http://schemas.microsoft.com/office/drawing/2014/main" id="{0B869711-B0C4-5A3F-3C52-9DAD7874263C}"/>
                </a:ext>
              </a:extLst>
            </p:cNvPr>
            <p:cNvCxnSpPr/>
            <p:nvPr/>
          </p:nvCxnSpPr>
          <p:spPr>
            <a:xfrm>
              <a:off x="293550" y="2374900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" name="Google Shape;1006;p164">
              <a:extLst>
                <a:ext uri="{FF2B5EF4-FFF2-40B4-BE49-F238E27FC236}">
                  <a16:creationId xmlns:a16="http://schemas.microsoft.com/office/drawing/2014/main" id="{F1051C81-8927-BCC4-9716-34E8D5C60708}"/>
                </a:ext>
              </a:extLst>
            </p:cNvPr>
            <p:cNvCxnSpPr/>
            <p:nvPr/>
          </p:nvCxnSpPr>
          <p:spPr>
            <a:xfrm>
              <a:off x="293550" y="2909128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" name="Google Shape;1007;p164">
              <a:extLst>
                <a:ext uri="{FF2B5EF4-FFF2-40B4-BE49-F238E27FC236}">
                  <a16:creationId xmlns:a16="http://schemas.microsoft.com/office/drawing/2014/main" id="{23712D18-BEF7-9E94-B505-28AC9733C912}"/>
                </a:ext>
              </a:extLst>
            </p:cNvPr>
            <p:cNvCxnSpPr/>
            <p:nvPr/>
          </p:nvCxnSpPr>
          <p:spPr>
            <a:xfrm>
              <a:off x="293550" y="3418161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" name="Google Shape;1008;p164">
              <a:extLst>
                <a:ext uri="{FF2B5EF4-FFF2-40B4-BE49-F238E27FC236}">
                  <a16:creationId xmlns:a16="http://schemas.microsoft.com/office/drawing/2014/main" id="{223E5845-4752-AAAF-96AA-FFFB92C97A44}"/>
                </a:ext>
              </a:extLst>
            </p:cNvPr>
            <p:cNvCxnSpPr/>
            <p:nvPr/>
          </p:nvCxnSpPr>
          <p:spPr>
            <a:xfrm>
              <a:off x="293550" y="3942450"/>
              <a:ext cx="8486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1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84</a:t>
            </a:fld>
            <a:endParaRPr/>
          </a:p>
        </p:txBody>
      </p:sp>
      <p:sp>
        <p:nvSpPr>
          <p:cNvPr id="1052" name="Google Shape;1052;p170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USWDS in 2025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More options.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Easier to install.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Easier to stay up-to-date.</a:t>
            </a: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1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  <p:sp>
        <p:nvSpPr>
          <p:cNvPr id="1058" name="Google Shape;1058;p171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Onward!</a:t>
            </a:r>
            <a:endParaRPr sz="2300" dirty="0"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1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86</a:t>
            </a:fld>
            <a:endParaRPr/>
          </a:p>
        </p:txBody>
      </p:sp>
      <p:sp>
        <p:nvSpPr>
          <p:cNvPr id="1064" name="Google Shape;1064;p172"/>
          <p:cNvSpPr txBox="1">
            <a:spLocks noGrp="1"/>
          </p:cNvSpPr>
          <p:nvPr>
            <p:ph type="title"/>
          </p:nvPr>
        </p:nvSpPr>
        <p:spPr>
          <a:xfrm>
            <a:off x="311700" y="12098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Thank you!</a:t>
            </a:r>
            <a:endParaRPr dirty="0"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1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87</a:t>
            </a:fld>
            <a:endParaRPr/>
          </a:p>
        </p:txBody>
      </p:sp>
      <p:sp>
        <p:nvSpPr>
          <p:cNvPr id="1070" name="Google Shape;1070;p173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Q&amp;A</a:t>
            </a:r>
            <a:endParaRPr dirty="0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1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88</a:t>
            </a:fld>
            <a:endParaRPr/>
          </a:p>
        </p:txBody>
      </p:sp>
      <p:sp>
        <p:nvSpPr>
          <p:cNvPr id="1076" name="Google Shape;1076;p174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Next month</a:t>
            </a:r>
            <a:endParaRPr dirty="0"/>
          </a:p>
        </p:txBody>
      </p:sp>
      <p:sp>
        <p:nvSpPr>
          <p:cNvPr id="1077" name="Google Shape;1077;p174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February: </a:t>
            </a:r>
            <a:br>
              <a:rPr lang="en"/>
            </a:b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Core, Elements, and Tokens</a:t>
            </a:r>
            <a:b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1078" name="Google Shape;1078;p174"/>
          <p:cNvSpPr txBox="1">
            <a:spLocks noGrp="1"/>
          </p:cNvSpPr>
          <p:nvPr>
            <p:ph type="body" idx="2"/>
          </p:nvPr>
        </p:nvSpPr>
        <p:spPr>
          <a:xfrm>
            <a:off x="1008250" y="2450325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#</a:t>
            </a:r>
            <a:r>
              <a:rPr lang="en" dirty="0" err="1"/>
              <a:t>uswds</a:t>
            </a:r>
            <a:r>
              <a:rPr lang="en" dirty="0"/>
              <a:t>-public</a:t>
            </a:r>
            <a:endParaRPr dirty="0"/>
          </a:p>
          <a:p>
            <a:pPr marL="457200" lvl="0" indent="-406400" algn="l" rtl="0">
              <a:spcBef>
                <a:spcPts val="1300"/>
              </a:spcBef>
              <a:spcAft>
                <a:spcPts val="0"/>
              </a:spcAft>
              <a:buSzPts val="2800"/>
              <a:buChar char="●"/>
            </a:pP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uswds</a:t>
            </a:r>
            <a:endParaRPr dirty="0"/>
          </a:p>
          <a:p>
            <a:pPr marL="457200" lvl="0" indent="-406400" algn="l" rtl="0">
              <a:spcBef>
                <a:spcPts val="1300"/>
              </a:spcBef>
              <a:spcAft>
                <a:spcPts val="1300"/>
              </a:spcAft>
              <a:buSzPts val="2800"/>
              <a:buChar char="●"/>
            </a:pPr>
            <a:r>
              <a:rPr lang="en" dirty="0" err="1"/>
              <a:t>designsystem.digital.gov</a:t>
            </a:r>
            <a:endParaRPr dirty="0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1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89</a:t>
            </a:fld>
            <a:endParaRPr/>
          </a:p>
        </p:txBody>
      </p:sp>
      <p:sp>
        <p:nvSpPr>
          <p:cNvPr id="1052" name="Google Shape;1052;p170"/>
          <p:cNvSpPr txBox="1">
            <a:spLocks noGrp="1"/>
          </p:cNvSpPr>
          <p:nvPr>
            <p:ph type="title"/>
          </p:nvPr>
        </p:nvSpPr>
        <p:spPr>
          <a:xfrm>
            <a:off x="180125" y="445025"/>
            <a:ext cx="87837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400" dirty="0">
                <a:solidFill>
                  <a:schemeClr val="dk2"/>
                </a:solidFill>
              </a:rPr>
              <a:t>Disclaimer</a:t>
            </a:r>
            <a:r>
              <a:rPr lang="en-US" sz="3400" dirty="0">
                <a:solidFill>
                  <a:schemeClr val="dk2"/>
                </a:solidFill>
              </a:rPr>
              <a:t>:</a:t>
            </a:r>
            <a:br>
              <a:rPr lang="en-US" sz="3400" dirty="0">
                <a:solidFill>
                  <a:schemeClr val="dk2"/>
                </a:solidFill>
              </a:rPr>
            </a:br>
            <a:r>
              <a:rPr lang="en-US" sz="3400" dirty="0">
                <a:solidFill>
                  <a:schemeClr val="dk2"/>
                </a:solidFill>
              </a:rPr>
              <a:t>All references to specific brands, products, and/or companies are used only for illustrative purposes</a:t>
            </a:r>
            <a:br>
              <a:rPr lang="en-US" sz="3400" dirty="0">
                <a:solidFill>
                  <a:schemeClr val="dk2"/>
                </a:solidFill>
              </a:rPr>
            </a:br>
            <a:r>
              <a:rPr lang="en-US" sz="3400" dirty="0">
                <a:solidFill>
                  <a:schemeClr val="dk2"/>
                </a:solidFill>
              </a:rPr>
              <a:t>and do not imply endorsement by</a:t>
            </a:r>
            <a:br>
              <a:rPr lang="en-US" sz="3400" dirty="0">
                <a:solidFill>
                  <a:schemeClr val="dk2"/>
                </a:solidFill>
              </a:rPr>
            </a:br>
            <a:r>
              <a:rPr lang="en-US" sz="3400" dirty="0">
                <a:solidFill>
                  <a:schemeClr val="dk2"/>
                </a:solidFill>
              </a:rPr>
              <a:t>the U.S. federal government</a:t>
            </a:r>
            <a:br>
              <a:rPr lang="en-US" sz="3400" dirty="0">
                <a:solidFill>
                  <a:schemeClr val="dk2"/>
                </a:solidFill>
              </a:rPr>
            </a:br>
            <a:r>
              <a:rPr lang="en-US" sz="3400" dirty="0">
                <a:solidFill>
                  <a:schemeClr val="dk2"/>
                </a:solidFill>
              </a:rPr>
              <a:t>or any federal government agency.</a:t>
            </a:r>
            <a:endParaRPr sz="34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933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59" name="Google Shape;459;p93"/>
          <p:cNvSpPr txBox="1">
            <a:spLocks noGrp="1"/>
          </p:cNvSpPr>
          <p:nvPr>
            <p:ph type="title"/>
          </p:nvPr>
        </p:nvSpPr>
        <p:spPr>
          <a:xfrm>
            <a:off x="533157" y="1070644"/>
            <a:ext cx="819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Public discussions</a:t>
            </a:r>
            <a:endParaRPr sz="4000" dirty="0">
              <a:solidFill>
                <a:schemeClr val="accen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461" name="Google Shape;461;p93"/>
          <p:cNvSpPr txBox="1">
            <a:spLocks noGrp="1"/>
          </p:cNvSpPr>
          <p:nvPr>
            <p:ph type="body" idx="1"/>
          </p:nvPr>
        </p:nvSpPr>
        <p:spPr>
          <a:xfrm>
            <a:off x="83100" y="1898988"/>
            <a:ext cx="8642700" cy="15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>
                <a:solidFill>
                  <a:schemeClr val="accent2"/>
                </a:solidFill>
              </a:rPr>
              <a:t>Active discussions:</a:t>
            </a:r>
            <a:r>
              <a:rPr lang="en" sz="2400" dirty="0"/>
              <a:t> Star rating component</a:t>
            </a:r>
            <a:endParaRPr sz="2400" dirty="0">
              <a:solidFill>
                <a:schemeClr val="accent2"/>
              </a:solidFill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>
                <a:solidFill>
                  <a:srgbClr val="B493FF"/>
                </a:solidFill>
              </a:rPr>
              <a:t>Accessibility:</a:t>
            </a:r>
            <a:r>
              <a:rPr lang="en" sz="2400" dirty="0">
                <a:solidFill>
                  <a:schemeClr val="accent1"/>
                </a:solidFill>
              </a:rPr>
              <a:t> </a:t>
            </a:r>
            <a:r>
              <a:rPr lang="en" sz="2400" dirty="0"/>
              <a:t>Helpful accessibility resources</a:t>
            </a:r>
            <a:endParaRPr sz="2400" dirty="0"/>
          </a:p>
        </p:txBody>
      </p:sp>
      <p:grpSp>
        <p:nvGrpSpPr>
          <p:cNvPr id="462" name="Google Shape;462;p9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41138" y="1961519"/>
            <a:ext cx="7861725" cy="921839"/>
            <a:chOff x="639675" y="1422456"/>
            <a:chExt cx="7861725" cy="921839"/>
          </a:xfrm>
        </p:grpSpPr>
        <p:cxnSp>
          <p:nvCxnSpPr>
            <p:cNvPr id="463" name="Google Shape;463;p93"/>
            <p:cNvCxnSpPr/>
            <p:nvPr/>
          </p:nvCxnSpPr>
          <p:spPr>
            <a:xfrm>
              <a:off x="642600" y="1422456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4" name="Google Shape;464;p93"/>
            <p:cNvCxnSpPr/>
            <p:nvPr/>
          </p:nvCxnSpPr>
          <p:spPr>
            <a:xfrm>
              <a:off x="642600" y="1861706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6" name="Google Shape;466;p93"/>
            <p:cNvCxnSpPr/>
            <p:nvPr/>
          </p:nvCxnSpPr>
          <p:spPr>
            <a:xfrm>
              <a:off x="639675" y="2344295"/>
              <a:ext cx="7858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EF5E25"/>
      </a:accent4>
      <a:accent5>
        <a:srgbClr val="0097A7"/>
      </a:accent5>
      <a:accent6>
        <a:srgbClr val="F1E5CD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USWDS">
  <a:themeElements>
    <a:clrScheme name="Simple Light">
      <a:dk1>
        <a:srgbClr val="171716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1934</Words>
  <Application>Microsoft Macintosh PowerPoint</Application>
  <PresentationFormat>On-screen Show (16:9)</PresentationFormat>
  <Paragraphs>457</Paragraphs>
  <Slides>89</Slides>
  <Notes>89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89</vt:i4>
      </vt:variant>
    </vt:vector>
  </HeadingPairs>
  <TitlesOfParts>
    <vt:vector size="104" baseType="lpstr">
      <vt:lpstr>IBM Plex Mono</vt:lpstr>
      <vt:lpstr>IBM Plex Mono Medium</vt:lpstr>
      <vt:lpstr>Public Sans</vt:lpstr>
      <vt:lpstr>Public Sans ExtraLight</vt:lpstr>
      <vt:lpstr>Calibri</vt:lpstr>
      <vt:lpstr>Public Sans Medium</vt:lpstr>
      <vt:lpstr>Public Sans ExtraBold</vt:lpstr>
      <vt:lpstr>Public Sans Thin</vt:lpstr>
      <vt:lpstr>Public Sans Light</vt:lpstr>
      <vt:lpstr>Open Sans</vt:lpstr>
      <vt:lpstr>IBM Plex Mono SemiBold</vt:lpstr>
      <vt:lpstr>Arial</vt:lpstr>
      <vt:lpstr>USWDS</vt:lpstr>
      <vt:lpstr>USWDS</vt:lpstr>
      <vt:lpstr>USWDS</vt:lpstr>
      <vt:lpstr>USWDS Monthly Call</vt:lpstr>
      <vt:lpstr>Hi!</vt:lpstr>
      <vt:lpstr>Agenda</vt:lpstr>
      <vt:lpstr>Product updates</vt:lpstr>
      <vt:lpstr>USWDS 3.12.0 Out next week </vt:lpstr>
      <vt:lpstr>Notable updates in USWDS 3.12.0</vt:lpstr>
      <vt:lpstr>New accessibility test pages Date picker Date range picker Alert Site alert Next: Step indicator, Card, Modal, Range slider</vt:lpstr>
      <vt:lpstr>USWDS for Figma Updated uswds-for-designers with Figma design kit</vt:lpstr>
      <vt:lpstr>Public discussions</vt:lpstr>
      <vt:lpstr>USWDS Elements Beta New beta package and new ADRs </vt:lpstr>
      <vt:lpstr>Signed commit requirement Contributors need signed commits for consideration </vt:lpstr>
      <vt:lpstr>USWDS Basics</vt:lpstr>
      <vt:lpstr>Anne Petersen they/them</vt:lpstr>
      <vt:lpstr>Matt Henry he/him</vt:lpstr>
      <vt:lpstr>Why use USWDS?</vt:lpstr>
      <vt:lpstr>Way back.</vt:lpstr>
      <vt:lpstr>“If you wish to make an apple pie from scratch, you must first invent the universe.”  Carl Sagan</vt:lpstr>
      <vt:lpstr>Difficult work.</vt:lpstr>
      <vt:lpstr>Too many constraints?</vt:lpstr>
      <vt:lpstr>Too few?</vt:lpstr>
      <vt:lpstr>“I work better with a box of constraints. The constraints help me keep track of everything.”</vt:lpstr>
      <vt:lpstr>“You’ve got this small set  of building blocks.  Once those are established,  it’s so easy to build.”</vt:lpstr>
      <vt:lpstr>A design system is a toolkit that supports design and development problem solving at scale.</vt:lpstr>
      <vt:lpstr>Like a hardware store for building digital products</vt:lpstr>
      <vt:lpstr>A design system provides…</vt:lpstr>
      <vt:lpstr>Building a good button or  an icon is a solved problem.</vt:lpstr>
      <vt:lpstr>We help teams focus  their time on  high-value unsolved problems.</vt:lpstr>
      <vt:lpstr>USWDS is a tool to share, improve, and record  what we know. </vt:lpstr>
      <vt:lpstr>Our mission</vt:lpstr>
      <vt:lpstr>Our vision</vt:lpstr>
      <vt:lpstr>Our polestar</vt:lpstr>
      <vt:lpstr>Since 2015. 🎉 (That’s ten years!?!)</vt:lpstr>
      <vt:lpstr>Over 500 websites. Over a billion pageviews. 1 in 5 government sessions.</vt:lpstr>
      <vt:lpstr>U.S. Social Security Administration </vt:lpstr>
      <vt:lpstr>U.S. Department of Veterans Affairs</vt:lpstr>
      <vt:lpstr>Delivering a digital-first public experience</vt:lpstr>
      <vt:lpstr>Federal Website Standards</vt:lpstr>
      <vt:lpstr>Consistency. A common design language.</vt:lpstr>
      <vt:lpstr>Principles</vt:lpstr>
      <vt:lpstr>Design principles</vt:lpstr>
      <vt:lpstr>Patterns Interactions</vt:lpstr>
      <vt:lpstr>Pattern guidance for 17 patterns</vt:lpstr>
      <vt:lpstr>Description and problems solved</vt:lpstr>
      <vt:lpstr>What to do and what not to do</vt:lpstr>
      <vt:lpstr>Pattern previews and templates</vt:lpstr>
      <vt:lpstr>Usability guidance</vt:lpstr>
      <vt:lpstr>Pattern usability guidance</vt:lpstr>
      <vt:lpstr>Components Code, guidance, and accessibility tests</vt:lpstr>
      <vt:lpstr>48 common components and usability guidance</vt:lpstr>
      <vt:lpstr>Description and preview</vt:lpstr>
      <vt:lpstr>Component code</vt:lpstr>
      <vt:lpstr>Component usability guidance</vt:lpstr>
      <vt:lpstr>Accessibility tests</vt:lpstr>
      <vt:lpstr>Design tokens Palettes for simple design choices</vt:lpstr>
      <vt:lpstr>Color tokens</vt:lpstr>
      <vt:lpstr>Spacing unit tokens</vt:lpstr>
      <vt:lpstr>Line height tokens</vt:lpstr>
      <vt:lpstr>USWDS Figma kit beta available at figma.com/community </vt:lpstr>
      <vt:lpstr>Work faster. Prototype faster. Share faster. Improve faster.</vt:lpstr>
      <vt:lpstr>Connect and contribute  to an open-source project.</vt:lpstr>
      <vt:lpstr>USWDS GitHub organization</vt:lpstr>
      <vt:lpstr>Current issues</vt:lpstr>
      <vt:lpstr>USWDS public Slack 18f.gov/chat</vt:lpstr>
      <vt:lpstr>USWDS monthly newsletter Visit our website</vt:lpstr>
      <vt:lpstr>USWDS monthly call Third Thursday of each month</vt:lpstr>
      <vt:lpstr>Getting started with USWDS</vt:lpstr>
      <vt:lpstr>How do I add USWDS code  to a project?</vt:lpstr>
      <vt:lpstr>How do I just add the  USWDS Banner??</vt:lpstr>
      <vt:lpstr>How do I get  started at all?!?</vt:lpstr>
      <vt:lpstr>Demo 1</vt:lpstr>
      <vt:lpstr>USWDS in 2025</vt:lpstr>
      <vt:lpstr>Adding USWDS to a site can  take a few steps </vt:lpstr>
      <vt:lpstr>How do I add USWDS code? </vt:lpstr>
      <vt:lpstr>What about a simpler USWDS? </vt:lpstr>
      <vt:lpstr>93 lines of banner code. So much we have to run it sideways!</vt:lpstr>
      <vt:lpstr>What if it was one line? With no compiling?</vt:lpstr>
      <vt:lpstr>USWDS Elements</vt:lpstr>
      <vt:lpstr>USWDS Elements is best for:</vt:lpstr>
      <vt:lpstr>Demo 2</vt:lpstr>
      <vt:lpstr>USWDS Web Components </vt:lpstr>
      <vt:lpstr>Coming Spring 2025</vt:lpstr>
      <vt:lpstr>USWDS 3 → USWDS Core 4.0</vt:lpstr>
      <vt:lpstr>USWDS Core is best for:</vt:lpstr>
      <vt:lpstr>USWDS in 2025 More options. Easier to install. Easier to stay up-to-date.</vt:lpstr>
      <vt:lpstr>Onward!</vt:lpstr>
      <vt:lpstr>Thank you!</vt:lpstr>
      <vt:lpstr>Q&amp;A</vt:lpstr>
      <vt:lpstr>Next month</vt:lpstr>
      <vt:lpstr>Disclaimer: All references to specific brands, products, and/or companies are used only for illustrative purposes and do not imply endorsement by the U.S. federal government or any federal government agency.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Microsoft Office User</cp:lastModifiedBy>
  <cp:revision>15</cp:revision>
  <dcterms:modified xsi:type="dcterms:W3CDTF">2025-01-16T01:05:04Z</dcterms:modified>
</cp:coreProperties>
</file>